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4" r:id="rId3"/>
  </p:sldMasterIdLst>
  <p:notesMasterIdLst>
    <p:notesMasterId r:id="rId31"/>
  </p:notesMasterIdLst>
  <p:handoutMasterIdLst>
    <p:handoutMasterId r:id="rId32"/>
  </p:handoutMasterIdLst>
  <p:sldIdLst>
    <p:sldId id="256" r:id="rId4"/>
    <p:sldId id="311" r:id="rId5"/>
    <p:sldId id="259" r:id="rId6"/>
    <p:sldId id="260" r:id="rId7"/>
    <p:sldId id="261" r:id="rId8"/>
    <p:sldId id="264" r:id="rId9"/>
    <p:sldId id="268" r:id="rId10"/>
    <p:sldId id="265" r:id="rId11"/>
    <p:sldId id="266" r:id="rId12"/>
    <p:sldId id="279" r:id="rId13"/>
    <p:sldId id="267" r:id="rId14"/>
    <p:sldId id="405" r:id="rId15"/>
    <p:sldId id="406" r:id="rId16"/>
    <p:sldId id="401" r:id="rId17"/>
    <p:sldId id="392" r:id="rId18"/>
    <p:sldId id="393" r:id="rId19"/>
    <p:sldId id="394" r:id="rId20"/>
    <p:sldId id="395" r:id="rId21"/>
    <p:sldId id="396" r:id="rId22"/>
    <p:sldId id="397" r:id="rId23"/>
    <p:sldId id="398" r:id="rId24"/>
    <p:sldId id="399" r:id="rId25"/>
    <p:sldId id="403" r:id="rId26"/>
    <p:sldId id="404" r:id="rId27"/>
    <p:sldId id="383" r:id="rId28"/>
    <p:sldId id="276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339933"/>
    <a:srgbClr val="000000"/>
    <a:srgbClr val="0F2116"/>
    <a:srgbClr val="4F89BD"/>
    <a:srgbClr val="0066FF"/>
    <a:srgbClr val="6666FF"/>
    <a:srgbClr val="6699FF"/>
    <a:srgbClr val="FFFF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3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A688AA-9CF5-B341-86F3-28C0B910305C}" type="doc">
      <dgm:prSet loTypeId="urn:microsoft.com/office/officeart/2005/8/layout/cycle5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3A62BE-404D-354C-B213-9F7DE8A934F2}">
      <dgm:prSet phldrT="[Text]" custT="1"/>
      <dgm:spPr>
        <a:solidFill>
          <a:srgbClr val="706C97"/>
        </a:solidFill>
        <a:effectLst>
          <a:glow rad="165100">
            <a:schemeClr val="accent4">
              <a:lumMod val="20000"/>
              <a:lumOff val="80000"/>
              <a:alpha val="67000"/>
            </a:schemeClr>
          </a:glow>
        </a:effectLst>
        <a:scene3d>
          <a:camera prst="orthographicFront"/>
          <a:lightRig rig="threePt" dir="t"/>
        </a:scene3d>
        <a:sp3d>
          <a:bevelT w="152400" h="152400" prst="artDeco"/>
          <a:bevelB w="152400" h="158750" prst="artDeco"/>
        </a:sp3d>
      </dgm:spPr>
      <dgm:t>
        <a:bodyPr/>
        <a:lstStyle/>
        <a:p>
          <a:r>
            <a:rPr lang="en-IE" sz="1600" dirty="0">
              <a:latin typeface="Avenir Next"/>
            </a:rPr>
            <a:t>Cells are the smallest building blocks that make up the body </a:t>
          </a:r>
          <a:endParaRPr lang="en-US" sz="1600" dirty="0"/>
        </a:p>
      </dgm:t>
    </dgm:pt>
    <dgm:pt modelId="{B901B1F3-A44F-5147-8989-67D80012D369}" type="parTrans" cxnId="{415E0372-BD8E-C74B-BF96-25DAD30EDA75}">
      <dgm:prSet/>
      <dgm:spPr/>
      <dgm:t>
        <a:bodyPr/>
        <a:lstStyle/>
        <a:p>
          <a:endParaRPr lang="en-US"/>
        </a:p>
      </dgm:t>
    </dgm:pt>
    <dgm:pt modelId="{058FDA05-CE06-564C-A2C7-55541B563B82}" type="sibTrans" cxnId="{415E0372-BD8E-C74B-BF96-25DAD30EDA75}">
      <dgm:prSet/>
      <dgm:spPr>
        <a:ln>
          <a:solidFill>
            <a:srgbClr val="FF6600"/>
          </a:solidFill>
        </a:ln>
      </dgm:spPr>
      <dgm:t>
        <a:bodyPr/>
        <a:lstStyle/>
        <a:p>
          <a:endParaRPr lang="en-US"/>
        </a:p>
      </dgm:t>
    </dgm:pt>
    <dgm:pt modelId="{CF61F796-0A77-944D-9B32-844DD109FFCA}">
      <dgm:prSet custT="1"/>
      <dgm:spPr>
        <a:solidFill>
          <a:schemeClr val="accent4">
            <a:lumMod val="50000"/>
          </a:schemeClr>
        </a:solidFill>
        <a:effectLst>
          <a:glow rad="127000">
            <a:schemeClr val="accent4">
              <a:lumMod val="20000"/>
              <a:lumOff val="80000"/>
              <a:alpha val="68000"/>
            </a:schemeClr>
          </a:glow>
        </a:effectLst>
        <a:scene3d>
          <a:camera prst="orthographicFront"/>
          <a:lightRig rig="threePt" dir="t"/>
        </a:scene3d>
        <a:sp3d>
          <a:bevelT w="152400" h="152400" prst="artDeco"/>
          <a:bevelB w="158750" h="152400" prst="artDeco"/>
        </a:sp3d>
      </dgm:spPr>
      <dgm:t>
        <a:bodyPr anchor="ctr" anchorCtr="0"/>
        <a:lstStyle/>
        <a:p>
          <a:r>
            <a:rPr lang="en-IE" sz="1600" dirty="0">
              <a:latin typeface="Avenir Next"/>
            </a:rPr>
            <a:t>There are 3 types of cells:</a:t>
          </a:r>
        </a:p>
      </dgm:t>
    </dgm:pt>
    <dgm:pt modelId="{153AF9FD-F301-454C-8981-458E3409D1F5}" type="parTrans" cxnId="{78E53BBF-CA09-8F42-AC8F-9685CD4AB4CF}">
      <dgm:prSet/>
      <dgm:spPr/>
      <dgm:t>
        <a:bodyPr/>
        <a:lstStyle/>
        <a:p>
          <a:endParaRPr lang="en-US"/>
        </a:p>
      </dgm:t>
    </dgm:pt>
    <dgm:pt modelId="{9592BE54-27AC-C749-BD36-6DFDE55EE4EE}" type="sibTrans" cxnId="{78E53BBF-CA09-8F42-AC8F-9685CD4AB4CF}">
      <dgm:prSet/>
      <dgm:spPr>
        <a:ln>
          <a:solidFill>
            <a:srgbClr val="FF6600"/>
          </a:solidFill>
        </a:ln>
      </dgm:spPr>
      <dgm:t>
        <a:bodyPr/>
        <a:lstStyle/>
        <a:p>
          <a:endParaRPr lang="en-US"/>
        </a:p>
      </dgm:t>
    </dgm:pt>
    <dgm:pt modelId="{9C9A9E84-1C34-6241-92DB-63B15E44470F}">
      <dgm:prSet custT="1"/>
      <dgm:spPr>
        <a:solidFill>
          <a:schemeClr val="accent4">
            <a:lumMod val="50000"/>
          </a:schemeClr>
        </a:solidFill>
        <a:effectLst>
          <a:glow rad="127000">
            <a:schemeClr val="accent4">
              <a:lumMod val="20000"/>
              <a:lumOff val="80000"/>
              <a:alpha val="68000"/>
            </a:schemeClr>
          </a:glow>
        </a:effectLst>
        <a:scene3d>
          <a:camera prst="orthographicFront"/>
          <a:lightRig rig="threePt" dir="t"/>
        </a:scene3d>
        <a:sp3d>
          <a:bevelT w="152400" h="152400" prst="artDeco"/>
          <a:bevelB w="158750" h="152400" prst="artDeco"/>
        </a:sp3d>
      </dgm:spPr>
      <dgm:t>
        <a:bodyPr anchor="ctr" anchorCtr="0"/>
        <a:lstStyle/>
        <a:p>
          <a:r>
            <a:rPr lang="en-IE" sz="1400" b="1" i="0" dirty="0">
              <a:solidFill>
                <a:srgbClr val="FF6600"/>
              </a:solidFill>
              <a:latin typeface="Avenir Next"/>
            </a:rPr>
            <a:t>Young Cells</a:t>
          </a:r>
        </a:p>
      </dgm:t>
    </dgm:pt>
    <dgm:pt modelId="{A24AC7E4-ED2C-B34B-9BEE-6ABD5292E579}" type="parTrans" cxnId="{80E75F13-EB21-D147-8BF8-0368B22B9445}">
      <dgm:prSet/>
      <dgm:spPr/>
      <dgm:t>
        <a:bodyPr/>
        <a:lstStyle/>
        <a:p>
          <a:endParaRPr lang="en-US"/>
        </a:p>
      </dgm:t>
    </dgm:pt>
    <dgm:pt modelId="{94B97B84-B61A-9848-9FA9-15E8EB73CDD0}" type="sibTrans" cxnId="{80E75F13-EB21-D147-8BF8-0368B22B9445}">
      <dgm:prSet/>
      <dgm:spPr/>
      <dgm:t>
        <a:bodyPr/>
        <a:lstStyle/>
        <a:p>
          <a:endParaRPr lang="en-US"/>
        </a:p>
      </dgm:t>
    </dgm:pt>
    <dgm:pt modelId="{5D396B98-5912-F74F-9F90-35CD30887B69}">
      <dgm:prSet custT="1"/>
      <dgm:spPr>
        <a:solidFill>
          <a:schemeClr val="accent4">
            <a:lumMod val="50000"/>
          </a:schemeClr>
        </a:solidFill>
        <a:effectLst>
          <a:glow rad="127000">
            <a:schemeClr val="accent4">
              <a:lumMod val="20000"/>
              <a:lumOff val="80000"/>
              <a:alpha val="68000"/>
            </a:schemeClr>
          </a:glow>
        </a:effectLst>
        <a:scene3d>
          <a:camera prst="orthographicFront"/>
          <a:lightRig rig="threePt" dir="t"/>
        </a:scene3d>
        <a:sp3d>
          <a:bevelT w="152400" h="152400" prst="artDeco"/>
          <a:bevelB w="158750" h="152400" prst="artDeco"/>
        </a:sp3d>
      </dgm:spPr>
      <dgm:t>
        <a:bodyPr anchor="ctr" anchorCtr="0"/>
        <a:lstStyle/>
        <a:p>
          <a:r>
            <a:rPr lang="en-IE" sz="1400" b="1" i="0" dirty="0">
              <a:solidFill>
                <a:srgbClr val="FF6600"/>
              </a:solidFill>
              <a:latin typeface="Avenir Next"/>
            </a:rPr>
            <a:t>Teenage Cells</a:t>
          </a:r>
        </a:p>
      </dgm:t>
    </dgm:pt>
    <dgm:pt modelId="{064E05FB-0F9D-B54F-BF5E-C7BF3ED7245F}" type="parTrans" cxnId="{8C1968F1-DAA8-354A-A8BF-315F45F89F45}">
      <dgm:prSet/>
      <dgm:spPr/>
      <dgm:t>
        <a:bodyPr/>
        <a:lstStyle/>
        <a:p>
          <a:endParaRPr lang="en-US"/>
        </a:p>
      </dgm:t>
    </dgm:pt>
    <dgm:pt modelId="{DE4DCE11-663A-2647-AF3B-F5D193FED545}" type="sibTrans" cxnId="{8C1968F1-DAA8-354A-A8BF-315F45F89F45}">
      <dgm:prSet/>
      <dgm:spPr/>
      <dgm:t>
        <a:bodyPr/>
        <a:lstStyle/>
        <a:p>
          <a:endParaRPr lang="en-US"/>
        </a:p>
      </dgm:t>
    </dgm:pt>
    <dgm:pt modelId="{DB556512-185D-0F4A-89AA-3A83D2A1E5BF}">
      <dgm:prSet custT="1"/>
      <dgm:spPr>
        <a:solidFill>
          <a:schemeClr val="accent4">
            <a:lumMod val="50000"/>
          </a:schemeClr>
        </a:solidFill>
        <a:effectLst>
          <a:glow rad="127000">
            <a:schemeClr val="accent4">
              <a:lumMod val="20000"/>
              <a:lumOff val="80000"/>
              <a:alpha val="68000"/>
            </a:schemeClr>
          </a:glow>
        </a:effectLst>
        <a:scene3d>
          <a:camera prst="orthographicFront"/>
          <a:lightRig rig="threePt" dir="t"/>
        </a:scene3d>
        <a:sp3d>
          <a:bevelT w="152400" h="152400" prst="artDeco"/>
          <a:bevelB w="158750" h="152400" prst="artDeco"/>
        </a:sp3d>
      </dgm:spPr>
      <dgm:t>
        <a:bodyPr anchor="ctr" anchorCtr="0"/>
        <a:lstStyle/>
        <a:p>
          <a:r>
            <a:rPr lang="en-IE" sz="1400" b="1" i="0" dirty="0">
              <a:solidFill>
                <a:srgbClr val="FF6600"/>
              </a:solidFill>
              <a:latin typeface="Avenir Next"/>
            </a:rPr>
            <a:t>Grown Up Cells</a:t>
          </a:r>
        </a:p>
      </dgm:t>
    </dgm:pt>
    <dgm:pt modelId="{C4D59828-5B8A-264C-9663-D690949D8FFD}" type="parTrans" cxnId="{78B06212-D23D-6741-BEEB-6DCCDCAD118F}">
      <dgm:prSet/>
      <dgm:spPr/>
      <dgm:t>
        <a:bodyPr/>
        <a:lstStyle/>
        <a:p>
          <a:endParaRPr lang="en-US"/>
        </a:p>
      </dgm:t>
    </dgm:pt>
    <dgm:pt modelId="{FE24B350-3066-444A-B78A-0107E0B30308}" type="sibTrans" cxnId="{78B06212-D23D-6741-BEEB-6DCCDCAD118F}">
      <dgm:prSet/>
      <dgm:spPr/>
      <dgm:t>
        <a:bodyPr/>
        <a:lstStyle/>
        <a:p>
          <a:endParaRPr lang="en-US"/>
        </a:p>
      </dgm:t>
    </dgm:pt>
    <dgm:pt modelId="{A0D279D4-65FF-CE41-9C5C-D913548DB9C1}">
      <dgm:prSet custT="1"/>
      <dgm:spPr>
        <a:solidFill>
          <a:srgbClr val="706C97"/>
        </a:solidFill>
        <a:effectLst>
          <a:glow rad="114300">
            <a:schemeClr val="accent4">
              <a:lumMod val="20000"/>
              <a:lumOff val="80000"/>
              <a:alpha val="67000"/>
            </a:schemeClr>
          </a:glow>
        </a:effectLst>
        <a:scene3d>
          <a:camera prst="orthographicFront"/>
          <a:lightRig rig="threePt" dir="t"/>
        </a:scene3d>
        <a:sp3d>
          <a:bevelT w="152400" h="152400" prst="artDeco"/>
          <a:bevelB w="158750" h="152400" prst="artDeco"/>
        </a:sp3d>
      </dgm:spPr>
      <dgm:t>
        <a:bodyPr/>
        <a:lstStyle/>
        <a:p>
          <a:r>
            <a:rPr lang="en-IE" sz="1600" dirty="0">
              <a:latin typeface="Avenir Next"/>
            </a:rPr>
            <a:t>As a cell gets older it gets more defined and is “stuck” as a certain type of cell</a:t>
          </a:r>
        </a:p>
      </dgm:t>
    </dgm:pt>
    <dgm:pt modelId="{073E25C9-9C5E-6443-98F9-D05202B5B13B}" type="parTrans" cxnId="{1C8C6AE5-4AA2-D34B-881F-4C964DF8E79D}">
      <dgm:prSet/>
      <dgm:spPr/>
      <dgm:t>
        <a:bodyPr/>
        <a:lstStyle/>
        <a:p>
          <a:endParaRPr lang="en-US"/>
        </a:p>
      </dgm:t>
    </dgm:pt>
    <dgm:pt modelId="{EF3B88A4-4797-0149-BB23-293942E4BD29}" type="sibTrans" cxnId="{1C8C6AE5-4AA2-D34B-881F-4C964DF8E79D}">
      <dgm:prSet/>
      <dgm:spPr>
        <a:ln>
          <a:solidFill>
            <a:srgbClr val="FF6600"/>
          </a:solidFill>
        </a:ln>
      </dgm:spPr>
      <dgm:t>
        <a:bodyPr/>
        <a:lstStyle/>
        <a:p>
          <a:endParaRPr lang="en-US"/>
        </a:p>
      </dgm:t>
    </dgm:pt>
    <dgm:pt modelId="{E2130850-3A14-AC45-92EB-7439EB943479}">
      <dgm:prSet custT="1"/>
      <dgm:spPr>
        <a:solidFill>
          <a:schemeClr val="accent4">
            <a:lumMod val="50000"/>
          </a:schemeClr>
        </a:solidFill>
        <a:effectLst>
          <a:glow rad="139700">
            <a:schemeClr val="accent4">
              <a:lumMod val="20000"/>
              <a:lumOff val="80000"/>
              <a:alpha val="53000"/>
            </a:schemeClr>
          </a:glow>
        </a:effectLst>
        <a:scene3d>
          <a:camera prst="orthographicFront"/>
          <a:lightRig rig="threePt" dir="t"/>
        </a:scene3d>
        <a:sp3d>
          <a:bevelT w="152400" h="152400" prst="artDeco"/>
          <a:bevelB w="152400" h="152400" prst="artDeco"/>
        </a:sp3d>
      </dgm:spPr>
      <dgm:t>
        <a:bodyPr/>
        <a:lstStyle/>
        <a:p>
          <a:r>
            <a:rPr lang="en-IE" sz="1600" dirty="0">
              <a:latin typeface="Avenir Next"/>
            </a:rPr>
            <a:t>As a cell gets older it can lose the ability to change or </a:t>
          </a:r>
          <a:r>
            <a:rPr lang="en-IE" sz="1600" b="1" dirty="0">
              <a:solidFill>
                <a:schemeClr val="accent3"/>
              </a:solidFill>
              <a:latin typeface="Avenir Next"/>
            </a:rPr>
            <a:t>regenerate</a:t>
          </a:r>
          <a:endParaRPr lang="en-IE" sz="1600" dirty="0">
            <a:solidFill>
              <a:schemeClr val="accent3"/>
            </a:solidFill>
            <a:latin typeface="Avenir Next"/>
          </a:endParaRPr>
        </a:p>
      </dgm:t>
    </dgm:pt>
    <dgm:pt modelId="{1D3AF4F2-01F3-6F4D-8123-C28F266D299B}" type="parTrans" cxnId="{DE16E2B6-5059-F344-A042-0963FDA133F4}">
      <dgm:prSet/>
      <dgm:spPr/>
      <dgm:t>
        <a:bodyPr/>
        <a:lstStyle/>
        <a:p>
          <a:endParaRPr lang="en-US"/>
        </a:p>
      </dgm:t>
    </dgm:pt>
    <dgm:pt modelId="{0304C950-84BD-9A40-969D-659E042C9A71}" type="sibTrans" cxnId="{DE16E2B6-5059-F344-A042-0963FDA133F4}">
      <dgm:prSet/>
      <dgm:spPr>
        <a:ln>
          <a:solidFill>
            <a:srgbClr val="FF6600"/>
          </a:solidFill>
        </a:ln>
      </dgm:spPr>
      <dgm:t>
        <a:bodyPr/>
        <a:lstStyle/>
        <a:p>
          <a:endParaRPr lang="en-US"/>
        </a:p>
      </dgm:t>
    </dgm:pt>
    <dgm:pt modelId="{AFAB3151-3F4A-DD45-9FFE-3CAC94302429}" type="pres">
      <dgm:prSet presAssocID="{3AA688AA-9CF5-B341-86F3-28C0B910305C}" presName="cycle" presStyleCnt="0">
        <dgm:presLayoutVars>
          <dgm:dir/>
          <dgm:resizeHandles val="exact"/>
        </dgm:presLayoutVars>
      </dgm:prSet>
      <dgm:spPr/>
    </dgm:pt>
    <dgm:pt modelId="{589583AD-1CA6-E341-889D-9BAB65CFEF7C}" type="pres">
      <dgm:prSet presAssocID="{A63A62BE-404D-354C-B213-9F7DE8A934F2}" presName="node" presStyleLbl="node1" presStyleIdx="0" presStyleCnt="4" custScaleX="111483" custScaleY="115937">
        <dgm:presLayoutVars>
          <dgm:bulletEnabled val="1"/>
        </dgm:presLayoutVars>
      </dgm:prSet>
      <dgm:spPr/>
    </dgm:pt>
    <dgm:pt modelId="{9DC69348-CDBD-4E4C-9EE8-234D34E0FC7C}" type="pres">
      <dgm:prSet presAssocID="{A63A62BE-404D-354C-B213-9F7DE8A934F2}" presName="spNode" presStyleCnt="0"/>
      <dgm:spPr/>
    </dgm:pt>
    <dgm:pt modelId="{A36DD13F-721A-D841-969B-ADA5D7F92E49}" type="pres">
      <dgm:prSet presAssocID="{058FDA05-CE06-564C-A2C7-55541B563B82}" presName="sibTrans" presStyleLbl="sibTrans1D1" presStyleIdx="0" presStyleCnt="4"/>
      <dgm:spPr/>
    </dgm:pt>
    <dgm:pt modelId="{D7D89BF1-692C-394B-9D80-7275BEDC638C}" type="pres">
      <dgm:prSet presAssocID="{CF61F796-0A77-944D-9B32-844DD109FFCA}" presName="node" presStyleLbl="node1" presStyleIdx="1" presStyleCnt="4" custScaleY="118334" custRadScaleRad="171254" custRadScaleInc="-10285">
        <dgm:presLayoutVars>
          <dgm:bulletEnabled val="1"/>
        </dgm:presLayoutVars>
      </dgm:prSet>
      <dgm:spPr/>
    </dgm:pt>
    <dgm:pt modelId="{5A02756B-0F12-894F-9A7E-3DEABE980E9E}" type="pres">
      <dgm:prSet presAssocID="{CF61F796-0A77-944D-9B32-844DD109FFCA}" presName="spNode" presStyleCnt="0"/>
      <dgm:spPr/>
    </dgm:pt>
    <dgm:pt modelId="{89667BDB-59DB-BB45-B1B6-29E4C3BA6664}" type="pres">
      <dgm:prSet presAssocID="{9592BE54-27AC-C749-BD36-6DFDE55EE4EE}" presName="sibTrans" presStyleLbl="sibTrans1D1" presStyleIdx="1" presStyleCnt="4"/>
      <dgm:spPr/>
    </dgm:pt>
    <dgm:pt modelId="{58BBFACA-2E1B-6143-8068-A34A8A1344BE}" type="pres">
      <dgm:prSet presAssocID="{A0D279D4-65FF-CE41-9C5C-D913548DB9C1}" presName="node" presStyleLbl="node1" presStyleIdx="2" presStyleCnt="4" custScaleX="111560" custScaleY="115969">
        <dgm:presLayoutVars>
          <dgm:bulletEnabled val="1"/>
        </dgm:presLayoutVars>
      </dgm:prSet>
      <dgm:spPr/>
    </dgm:pt>
    <dgm:pt modelId="{BC73D560-868A-1347-A3B5-75A7BEDFA819}" type="pres">
      <dgm:prSet presAssocID="{A0D279D4-65FF-CE41-9C5C-D913548DB9C1}" presName="spNode" presStyleCnt="0"/>
      <dgm:spPr/>
    </dgm:pt>
    <dgm:pt modelId="{34BFE4AF-3A03-804C-9A57-FD7EACDB8101}" type="pres">
      <dgm:prSet presAssocID="{EF3B88A4-4797-0149-BB23-293942E4BD29}" presName="sibTrans" presStyleLbl="sibTrans1D1" presStyleIdx="2" presStyleCnt="4"/>
      <dgm:spPr/>
    </dgm:pt>
    <dgm:pt modelId="{1D2CC899-829E-1F4F-8640-1DAF6E6395B0}" type="pres">
      <dgm:prSet presAssocID="{E2130850-3A14-AC45-92EB-7439EB943479}" presName="node" presStyleLbl="node1" presStyleIdx="3" presStyleCnt="4" custScaleY="123606" custRadScaleRad="167792" custRadScaleInc="6882">
        <dgm:presLayoutVars>
          <dgm:bulletEnabled val="1"/>
        </dgm:presLayoutVars>
      </dgm:prSet>
      <dgm:spPr/>
    </dgm:pt>
    <dgm:pt modelId="{FF111CB0-960B-824A-9F4E-78E65DB272A9}" type="pres">
      <dgm:prSet presAssocID="{E2130850-3A14-AC45-92EB-7439EB943479}" presName="spNode" presStyleCnt="0"/>
      <dgm:spPr/>
    </dgm:pt>
    <dgm:pt modelId="{BF8051A4-DDF3-1E42-A5D4-95C788E05AD0}" type="pres">
      <dgm:prSet presAssocID="{0304C950-84BD-9A40-969D-659E042C9A71}" presName="sibTrans" presStyleLbl="sibTrans1D1" presStyleIdx="3" presStyleCnt="4"/>
      <dgm:spPr/>
    </dgm:pt>
  </dgm:ptLst>
  <dgm:cxnLst>
    <dgm:cxn modelId="{78B06212-D23D-6741-BEEB-6DCCDCAD118F}" srcId="{CF61F796-0A77-944D-9B32-844DD109FFCA}" destId="{DB556512-185D-0F4A-89AA-3A83D2A1E5BF}" srcOrd="2" destOrd="0" parTransId="{C4D59828-5B8A-264C-9663-D690949D8FFD}" sibTransId="{FE24B350-3066-444A-B78A-0107E0B30308}"/>
    <dgm:cxn modelId="{80E75F13-EB21-D147-8BF8-0368B22B9445}" srcId="{CF61F796-0A77-944D-9B32-844DD109FFCA}" destId="{9C9A9E84-1C34-6241-92DB-63B15E44470F}" srcOrd="0" destOrd="0" parTransId="{A24AC7E4-ED2C-B34B-9BEE-6ABD5292E579}" sibTransId="{94B97B84-B61A-9848-9FA9-15E8EB73CDD0}"/>
    <dgm:cxn modelId="{97493822-2407-BB46-964D-341100B76B6A}" type="presOf" srcId="{A63A62BE-404D-354C-B213-9F7DE8A934F2}" destId="{589583AD-1CA6-E341-889D-9BAB65CFEF7C}" srcOrd="0" destOrd="0" presId="urn:microsoft.com/office/officeart/2005/8/layout/cycle5"/>
    <dgm:cxn modelId="{4218D428-B524-9440-ABB6-4AF78C4C97FC}" type="presOf" srcId="{CF61F796-0A77-944D-9B32-844DD109FFCA}" destId="{D7D89BF1-692C-394B-9D80-7275BEDC638C}" srcOrd="0" destOrd="0" presId="urn:microsoft.com/office/officeart/2005/8/layout/cycle5"/>
    <dgm:cxn modelId="{48896C2A-A0F3-8043-B210-CDF133A867A5}" type="presOf" srcId="{9592BE54-27AC-C749-BD36-6DFDE55EE4EE}" destId="{89667BDB-59DB-BB45-B1B6-29E4C3BA6664}" srcOrd="0" destOrd="0" presId="urn:microsoft.com/office/officeart/2005/8/layout/cycle5"/>
    <dgm:cxn modelId="{6A77932B-2F97-2C49-A126-59ABC57534DB}" type="presOf" srcId="{E2130850-3A14-AC45-92EB-7439EB943479}" destId="{1D2CC899-829E-1F4F-8640-1DAF6E6395B0}" srcOrd="0" destOrd="0" presId="urn:microsoft.com/office/officeart/2005/8/layout/cycle5"/>
    <dgm:cxn modelId="{415E0372-BD8E-C74B-BF96-25DAD30EDA75}" srcId="{3AA688AA-9CF5-B341-86F3-28C0B910305C}" destId="{A63A62BE-404D-354C-B213-9F7DE8A934F2}" srcOrd="0" destOrd="0" parTransId="{B901B1F3-A44F-5147-8989-67D80012D369}" sibTransId="{058FDA05-CE06-564C-A2C7-55541B563B82}"/>
    <dgm:cxn modelId="{12F06174-61C0-B248-8CD4-CCE6851667B4}" type="presOf" srcId="{058FDA05-CE06-564C-A2C7-55541B563B82}" destId="{A36DD13F-721A-D841-969B-ADA5D7F92E49}" srcOrd="0" destOrd="0" presId="urn:microsoft.com/office/officeart/2005/8/layout/cycle5"/>
    <dgm:cxn modelId="{B6E35B95-C754-9346-A0D0-985803478676}" type="presOf" srcId="{5D396B98-5912-F74F-9F90-35CD30887B69}" destId="{D7D89BF1-692C-394B-9D80-7275BEDC638C}" srcOrd="0" destOrd="2" presId="urn:microsoft.com/office/officeart/2005/8/layout/cycle5"/>
    <dgm:cxn modelId="{A5BB58B5-8CEC-9C45-9461-7A7C6C2A42DA}" type="presOf" srcId="{EF3B88A4-4797-0149-BB23-293942E4BD29}" destId="{34BFE4AF-3A03-804C-9A57-FD7EACDB8101}" srcOrd="0" destOrd="0" presId="urn:microsoft.com/office/officeart/2005/8/layout/cycle5"/>
    <dgm:cxn modelId="{DE16E2B6-5059-F344-A042-0963FDA133F4}" srcId="{3AA688AA-9CF5-B341-86F3-28C0B910305C}" destId="{E2130850-3A14-AC45-92EB-7439EB943479}" srcOrd="3" destOrd="0" parTransId="{1D3AF4F2-01F3-6F4D-8123-C28F266D299B}" sibTransId="{0304C950-84BD-9A40-969D-659E042C9A71}"/>
    <dgm:cxn modelId="{0BA9C3BD-0A62-124F-BC9B-292C5EF8A698}" type="presOf" srcId="{0304C950-84BD-9A40-969D-659E042C9A71}" destId="{BF8051A4-DDF3-1E42-A5D4-95C788E05AD0}" srcOrd="0" destOrd="0" presId="urn:microsoft.com/office/officeart/2005/8/layout/cycle5"/>
    <dgm:cxn modelId="{78E53BBF-CA09-8F42-AC8F-9685CD4AB4CF}" srcId="{3AA688AA-9CF5-B341-86F3-28C0B910305C}" destId="{CF61F796-0A77-944D-9B32-844DD109FFCA}" srcOrd="1" destOrd="0" parTransId="{153AF9FD-F301-454C-8981-458E3409D1F5}" sibTransId="{9592BE54-27AC-C749-BD36-6DFDE55EE4EE}"/>
    <dgm:cxn modelId="{1ACECECC-BDF4-FF46-824E-1681B812C777}" type="presOf" srcId="{9C9A9E84-1C34-6241-92DB-63B15E44470F}" destId="{D7D89BF1-692C-394B-9D80-7275BEDC638C}" srcOrd="0" destOrd="1" presId="urn:microsoft.com/office/officeart/2005/8/layout/cycle5"/>
    <dgm:cxn modelId="{1C8C6AE5-4AA2-D34B-881F-4C964DF8E79D}" srcId="{3AA688AA-9CF5-B341-86F3-28C0B910305C}" destId="{A0D279D4-65FF-CE41-9C5C-D913548DB9C1}" srcOrd="2" destOrd="0" parTransId="{073E25C9-9C5E-6443-98F9-D05202B5B13B}" sibTransId="{EF3B88A4-4797-0149-BB23-293942E4BD29}"/>
    <dgm:cxn modelId="{4ACC67E8-63D6-9744-9915-5838416E2627}" type="presOf" srcId="{DB556512-185D-0F4A-89AA-3A83D2A1E5BF}" destId="{D7D89BF1-692C-394B-9D80-7275BEDC638C}" srcOrd="0" destOrd="3" presId="urn:microsoft.com/office/officeart/2005/8/layout/cycle5"/>
    <dgm:cxn modelId="{0136D8EE-EC3B-984B-B1B6-277C08FE273D}" type="presOf" srcId="{3AA688AA-9CF5-B341-86F3-28C0B910305C}" destId="{AFAB3151-3F4A-DD45-9FFE-3CAC94302429}" srcOrd="0" destOrd="0" presId="urn:microsoft.com/office/officeart/2005/8/layout/cycle5"/>
    <dgm:cxn modelId="{8C1968F1-DAA8-354A-A8BF-315F45F89F45}" srcId="{CF61F796-0A77-944D-9B32-844DD109FFCA}" destId="{5D396B98-5912-F74F-9F90-35CD30887B69}" srcOrd="1" destOrd="0" parTransId="{064E05FB-0F9D-B54F-BF5E-C7BF3ED7245F}" sibTransId="{DE4DCE11-663A-2647-AF3B-F5D193FED545}"/>
    <dgm:cxn modelId="{53446DF6-20A6-A043-8F09-7909158F2F6F}" type="presOf" srcId="{A0D279D4-65FF-CE41-9C5C-D913548DB9C1}" destId="{58BBFACA-2E1B-6143-8068-A34A8A1344BE}" srcOrd="0" destOrd="0" presId="urn:microsoft.com/office/officeart/2005/8/layout/cycle5"/>
    <dgm:cxn modelId="{136C9DE0-0621-E042-9F46-75410E36DAB0}" type="presParOf" srcId="{AFAB3151-3F4A-DD45-9FFE-3CAC94302429}" destId="{589583AD-1CA6-E341-889D-9BAB65CFEF7C}" srcOrd="0" destOrd="0" presId="urn:microsoft.com/office/officeart/2005/8/layout/cycle5"/>
    <dgm:cxn modelId="{3BC731BF-AB37-024F-8B9D-0A2B2608F813}" type="presParOf" srcId="{AFAB3151-3F4A-DD45-9FFE-3CAC94302429}" destId="{9DC69348-CDBD-4E4C-9EE8-234D34E0FC7C}" srcOrd="1" destOrd="0" presId="urn:microsoft.com/office/officeart/2005/8/layout/cycle5"/>
    <dgm:cxn modelId="{3D2FB80B-26DF-5B4B-85B1-4116A5E1B6C5}" type="presParOf" srcId="{AFAB3151-3F4A-DD45-9FFE-3CAC94302429}" destId="{A36DD13F-721A-D841-969B-ADA5D7F92E49}" srcOrd="2" destOrd="0" presId="urn:microsoft.com/office/officeart/2005/8/layout/cycle5"/>
    <dgm:cxn modelId="{B2664B88-00A6-DA42-932F-E004728E97BF}" type="presParOf" srcId="{AFAB3151-3F4A-DD45-9FFE-3CAC94302429}" destId="{D7D89BF1-692C-394B-9D80-7275BEDC638C}" srcOrd="3" destOrd="0" presId="urn:microsoft.com/office/officeart/2005/8/layout/cycle5"/>
    <dgm:cxn modelId="{1492E03B-739F-8449-BD90-717EA59D0A3A}" type="presParOf" srcId="{AFAB3151-3F4A-DD45-9FFE-3CAC94302429}" destId="{5A02756B-0F12-894F-9A7E-3DEABE980E9E}" srcOrd="4" destOrd="0" presId="urn:microsoft.com/office/officeart/2005/8/layout/cycle5"/>
    <dgm:cxn modelId="{794D8C3C-C65E-7E41-869B-1DCEA2017C4A}" type="presParOf" srcId="{AFAB3151-3F4A-DD45-9FFE-3CAC94302429}" destId="{89667BDB-59DB-BB45-B1B6-29E4C3BA6664}" srcOrd="5" destOrd="0" presId="urn:microsoft.com/office/officeart/2005/8/layout/cycle5"/>
    <dgm:cxn modelId="{AE40D200-4B65-4145-9E9D-E1BB8B29FC47}" type="presParOf" srcId="{AFAB3151-3F4A-DD45-9FFE-3CAC94302429}" destId="{58BBFACA-2E1B-6143-8068-A34A8A1344BE}" srcOrd="6" destOrd="0" presId="urn:microsoft.com/office/officeart/2005/8/layout/cycle5"/>
    <dgm:cxn modelId="{86434572-66C5-4E42-8DEF-CE7F4FD9B957}" type="presParOf" srcId="{AFAB3151-3F4A-DD45-9FFE-3CAC94302429}" destId="{BC73D560-868A-1347-A3B5-75A7BEDFA819}" srcOrd="7" destOrd="0" presId="urn:microsoft.com/office/officeart/2005/8/layout/cycle5"/>
    <dgm:cxn modelId="{BF356079-FD00-F746-A528-21FA41136408}" type="presParOf" srcId="{AFAB3151-3F4A-DD45-9FFE-3CAC94302429}" destId="{34BFE4AF-3A03-804C-9A57-FD7EACDB8101}" srcOrd="8" destOrd="0" presId="urn:microsoft.com/office/officeart/2005/8/layout/cycle5"/>
    <dgm:cxn modelId="{CF985131-0264-9748-BC90-9BEFACC680D4}" type="presParOf" srcId="{AFAB3151-3F4A-DD45-9FFE-3CAC94302429}" destId="{1D2CC899-829E-1F4F-8640-1DAF6E6395B0}" srcOrd="9" destOrd="0" presId="urn:microsoft.com/office/officeart/2005/8/layout/cycle5"/>
    <dgm:cxn modelId="{C4C3B8E3-96DA-6245-9B8D-BB2BFBA4D66B}" type="presParOf" srcId="{AFAB3151-3F4A-DD45-9FFE-3CAC94302429}" destId="{FF111CB0-960B-824A-9F4E-78E65DB272A9}" srcOrd="10" destOrd="0" presId="urn:microsoft.com/office/officeart/2005/8/layout/cycle5"/>
    <dgm:cxn modelId="{2E1AB47B-F8B4-3347-A125-FCA0A680D54E}" type="presParOf" srcId="{AFAB3151-3F4A-DD45-9FFE-3CAC94302429}" destId="{BF8051A4-DDF3-1E42-A5D4-95C788E05AD0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8487B2-C0C6-5543-BA64-AE99011C397D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A05E5E-B026-0442-83E8-D6AB8D096032}">
      <dgm:prSet custT="1"/>
      <dgm:spPr>
        <a:solidFill>
          <a:srgbClr val="1A1420"/>
        </a:solidFill>
        <a:effectLst>
          <a:glow rad="127000">
            <a:schemeClr val="accent4">
              <a:lumMod val="60000"/>
              <a:lumOff val="40000"/>
              <a:alpha val="75000"/>
            </a:schemeClr>
          </a:glow>
        </a:effectLst>
        <a:scene3d>
          <a:camera prst="orthographicFront"/>
          <a:lightRig rig="sunrise" dir="t"/>
        </a:scene3d>
        <a:sp3d prstMaterial="plastic">
          <a:bevelT prst="angle"/>
          <a:bevelB prst="angle"/>
        </a:sp3d>
      </dgm:spPr>
      <dgm:t>
        <a:bodyPr/>
        <a:lstStyle/>
        <a:p>
          <a:pPr rtl="0"/>
          <a:r>
            <a:rPr lang="en-US" sz="2400" dirty="0">
              <a:latin typeface="Avenir Next"/>
            </a:rPr>
            <a:t>When an animal is developing, most of the cells turn into a particular type.</a:t>
          </a:r>
        </a:p>
      </dgm:t>
    </dgm:pt>
    <dgm:pt modelId="{E056CEF0-82FF-F345-8A4D-A4E11331B485}" type="parTrans" cxnId="{19CD951A-E3C2-AE46-9132-B550860941FA}">
      <dgm:prSet/>
      <dgm:spPr/>
      <dgm:t>
        <a:bodyPr/>
        <a:lstStyle/>
        <a:p>
          <a:endParaRPr lang="en-US"/>
        </a:p>
      </dgm:t>
    </dgm:pt>
    <dgm:pt modelId="{84010B6B-CF96-2742-AD48-4A051D54FC3E}" type="sibTrans" cxnId="{19CD951A-E3C2-AE46-9132-B550860941FA}">
      <dgm:prSet/>
      <dgm:spPr/>
      <dgm:t>
        <a:bodyPr/>
        <a:lstStyle/>
        <a:p>
          <a:endParaRPr lang="en-US"/>
        </a:p>
      </dgm:t>
    </dgm:pt>
    <dgm:pt modelId="{83F2D268-3965-B749-ABC4-5D729178CD12}">
      <dgm:prSet custT="1"/>
      <dgm:spPr>
        <a:solidFill>
          <a:schemeClr val="bg2">
            <a:lumMod val="50000"/>
          </a:schemeClr>
        </a:solidFill>
        <a:effectLst>
          <a:glow rad="114300">
            <a:schemeClr val="bg2">
              <a:lumMod val="60000"/>
              <a:lumOff val="40000"/>
              <a:alpha val="75000"/>
            </a:schemeClr>
          </a:glow>
        </a:effectLst>
        <a:scene3d>
          <a:camera prst="orthographicFront"/>
          <a:lightRig rig="threePt" dir="t"/>
        </a:scene3d>
        <a:sp3d prstMaterial="metal">
          <a:bevelT prst="angle"/>
          <a:bevelB prst="angle"/>
        </a:sp3d>
      </dgm:spPr>
      <dgm:t>
        <a:bodyPr/>
        <a:lstStyle/>
        <a:p>
          <a:pPr rtl="0"/>
          <a:r>
            <a:rPr lang="en-IE" sz="2400" dirty="0">
              <a:latin typeface="Avenir Next"/>
            </a:rPr>
            <a:t>Cells become blood cells, heart cells, bone cells, etc. </a:t>
          </a:r>
        </a:p>
      </dgm:t>
    </dgm:pt>
    <dgm:pt modelId="{5AF0398F-06CE-324F-AC53-573C45C84D05}" type="parTrans" cxnId="{23B9ECC5-C831-B040-BAFE-355C5AB493AE}">
      <dgm:prSet/>
      <dgm:spPr/>
      <dgm:t>
        <a:bodyPr/>
        <a:lstStyle/>
        <a:p>
          <a:endParaRPr lang="en-US"/>
        </a:p>
      </dgm:t>
    </dgm:pt>
    <dgm:pt modelId="{3BDDB13B-35F3-CA43-9A31-B6CFD03FD06F}" type="sibTrans" cxnId="{23B9ECC5-C831-B040-BAFE-355C5AB493AE}">
      <dgm:prSet/>
      <dgm:spPr/>
      <dgm:t>
        <a:bodyPr/>
        <a:lstStyle/>
        <a:p>
          <a:endParaRPr lang="en-US"/>
        </a:p>
      </dgm:t>
    </dgm:pt>
    <dgm:pt modelId="{BFEAC2A6-3931-D44D-B5BC-A42A407B7804}">
      <dgm:prSet custT="1"/>
      <dgm:spPr>
        <a:solidFill>
          <a:schemeClr val="accent5">
            <a:lumMod val="50000"/>
          </a:schemeClr>
        </a:solidFill>
        <a:effectLst>
          <a:glow rad="127000">
            <a:schemeClr val="accent5">
              <a:lumMod val="75000"/>
              <a:alpha val="75000"/>
            </a:schemeClr>
          </a:glow>
        </a:effectLst>
        <a:scene3d>
          <a:camera prst="orthographicFront"/>
          <a:lightRig rig="threePt" dir="t"/>
        </a:scene3d>
        <a:sp3d>
          <a:bevelT prst="angle"/>
          <a:bevelB prst="angle"/>
        </a:sp3d>
      </dgm:spPr>
      <dgm:t>
        <a:bodyPr/>
        <a:lstStyle/>
        <a:p>
          <a:pPr rtl="0"/>
          <a:r>
            <a:rPr lang="en-US" sz="2400" dirty="0">
              <a:latin typeface="Avenir Next"/>
            </a:rPr>
            <a:t>During development, stem cells sometimes remain that do not turn into a type of cell. </a:t>
          </a:r>
        </a:p>
      </dgm:t>
    </dgm:pt>
    <dgm:pt modelId="{84F2792C-4C64-B74D-AD69-0BFB82332F2D}" type="parTrans" cxnId="{76E23056-C5C5-6342-B5AC-992D70283C05}">
      <dgm:prSet/>
      <dgm:spPr/>
      <dgm:t>
        <a:bodyPr/>
        <a:lstStyle/>
        <a:p>
          <a:endParaRPr lang="en-US"/>
        </a:p>
      </dgm:t>
    </dgm:pt>
    <dgm:pt modelId="{B5E88307-5105-2546-AFBA-A83D89D8A477}" type="sibTrans" cxnId="{76E23056-C5C5-6342-B5AC-992D70283C05}">
      <dgm:prSet/>
      <dgm:spPr/>
      <dgm:t>
        <a:bodyPr/>
        <a:lstStyle/>
        <a:p>
          <a:endParaRPr lang="en-US"/>
        </a:p>
      </dgm:t>
    </dgm:pt>
    <dgm:pt modelId="{DB34BF10-2ED3-A547-B9E9-1AB1D29F186A}">
      <dgm:prSet custT="1"/>
      <dgm:spPr>
        <a:solidFill>
          <a:schemeClr val="accent5">
            <a:lumMod val="75000"/>
          </a:schemeClr>
        </a:solidFill>
        <a:effectLst>
          <a:glow rad="114300">
            <a:schemeClr val="accent5">
              <a:lumMod val="60000"/>
              <a:lumOff val="40000"/>
              <a:alpha val="75000"/>
            </a:schemeClr>
          </a:glow>
        </a:effectLst>
        <a:scene3d>
          <a:camera prst="orthographicFront"/>
          <a:lightRig rig="threePt" dir="t"/>
        </a:scene3d>
        <a:sp3d>
          <a:bevelT prst="angle"/>
          <a:bevelB prst="angle"/>
        </a:sp3d>
      </dgm:spPr>
      <dgm:t>
        <a:bodyPr/>
        <a:lstStyle/>
        <a:p>
          <a:pPr rtl="0"/>
          <a:r>
            <a:rPr lang="en-US" sz="2400" dirty="0">
              <a:latin typeface="Avenir Next"/>
            </a:rPr>
            <a:t>Some animals can use their stem cells to </a:t>
          </a:r>
          <a:r>
            <a:rPr lang="en-US" sz="2400" b="1" i="0" dirty="0">
              <a:solidFill>
                <a:schemeClr val="accent3"/>
              </a:solidFill>
              <a:latin typeface="Avenir Next"/>
            </a:rPr>
            <a:t>regenerate</a:t>
          </a:r>
          <a:r>
            <a:rPr lang="en-US" sz="2400" dirty="0">
              <a:latin typeface="Avenir Next"/>
            </a:rPr>
            <a:t> lost or damaged body parts</a:t>
          </a:r>
          <a:r>
            <a:rPr lang="en-US" sz="2400" dirty="0"/>
            <a:t>.</a:t>
          </a:r>
        </a:p>
      </dgm:t>
    </dgm:pt>
    <dgm:pt modelId="{4D8803F2-D13D-4844-BC97-35E57E1CAA8A}" type="parTrans" cxnId="{A806AA35-2147-5544-8039-F907BF5FDC25}">
      <dgm:prSet/>
      <dgm:spPr/>
      <dgm:t>
        <a:bodyPr/>
        <a:lstStyle/>
        <a:p>
          <a:endParaRPr lang="en-US"/>
        </a:p>
      </dgm:t>
    </dgm:pt>
    <dgm:pt modelId="{7F11B1E4-D1B1-5740-853A-865BCD04EFA8}" type="sibTrans" cxnId="{A806AA35-2147-5544-8039-F907BF5FDC25}">
      <dgm:prSet/>
      <dgm:spPr/>
      <dgm:t>
        <a:bodyPr/>
        <a:lstStyle/>
        <a:p>
          <a:endParaRPr lang="en-US"/>
        </a:p>
      </dgm:t>
    </dgm:pt>
    <dgm:pt modelId="{4D6FD57D-F73B-2C48-A1D6-862D72056671}" type="pres">
      <dgm:prSet presAssocID="{CA8487B2-C0C6-5543-BA64-AE99011C397D}" presName="linear" presStyleCnt="0">
        <dgm:presLayoutVars>
          <dgm:animLvl val="lvl"/>
          <dgm:resizeHandles val="exact"/>
        </dgm:presLayoutVars>
      </dgm:prSet>
      <dgm:spPr/>
    </dgm:pt>
    <dgm:pt modelId="{0F232E34-135F-234B-A882-284188646006}" type="pres">
      <dgm:prSet presAssocID="{F8A05E5E-B026-0442-83E8-D6AB8D096032}" presName="parentText" presStyleLbl="node1" presStyleIdx="0" presStyleCnt="4" custLinFactNeighborY="-17010">
        <dgm:presLayoutVars>
          <dgm:chMax val="0"/>
          <dgm:bulletEnabled val="1"/>
        </dgm:presLayoutVars>
      </dgm:prSet>
      <dgm:spPr/>
    </dgm:pt>
    <dgm:pt modelId="{C18C7AC7-3CA9-D84F-8936-7A584EE707E7}" type="pres">
      <dgm:prSet presAssocID="{84010B6B-CF96-2742-AD48-4A051D54FC3E}" presName="spacer" presStyleCnt="0"/>
      <dgm:spPr/>
    </dgm:pt>
    <dgm:pt modelId="{B6CE1BF3-AFED-C04D-8423-C5201D9393E7}" type="pres">
      <dgm:prSet presAssocID="{83F2D268-3965-B749-ABC4-5D729178CD12}" presName="parentText" presStyleLbl="node1" presStyleIdx="1" presStyleCnt="4" custLinFactNeighborY="-60584">
        <dgm:presLayoutVars>
          <dgm:chMax val="0"/>
          <dgm:bulletEnabled val="1"/>
        </dgm:presLayoutVars>
      </dgm:prSet>
      <dgm:spPr/>
    </dgm:pt>
    <dgm:pt modelId="{9BE549CE-9F61-6E4A-A5B4-388D003A705A}" type="pres">
      <dgm:prSet presAssocID="{3BDDB13B-35F3-CA43-9A31-B6CFD03FD06F}" presName="spacer" presStyleCnt="0"/>
      <dgm:spPr/>
    </dgm:pt>
    <dgm:pt modelId="{2B79242A-3749-8141-ABD1-321B995ABE7E}" type="pres">
      <dgm:prSet presAssocID="{BFEAC2A6-3931-D44D-B5BC-A42A407B7804}" presName="parentText" presStyleLbl="node1" presStyleIdx="2" presStyleCnt="4" custLinFactY="-2471" custLinFactNeighborY="-100000">
        <dgm:presLayoutVars>
          <dgm:chMax val="0"/>
          <dgm:bulletEnabled val="1"/>
        </dgm:presLayoutVars>
      </dgm:prSet>
      <dgm:spPr/>
    </dgm:pt>
    <dgm:pt modelId="{E6381369-B224-4F45-A134-6C662431A82F}" type="pres">
      <dgm:prSet presAssocID="{B5E88307-5105-2546-AFBA-A83D89D8A477}" presName="spacer" presStyleCnt="0"/>
      <dgm:spPr/>
    </dgm:pt>
    <dgm:pt modelId="{8A5445C1-C5B1-364D-ADB8-06484C142B7F}" type="pres">
      <dgm:prSet presAssocID="{DB34BF10-2ED3-A547-B9E9-1AB1D29F186A}" presName="parentText" presStyleLbl="node1" presStyleIdx="3" presStyleCnt="4" custLinFactY="-11280" custLinFactNeighborY="-100000">
        <dgm:presLayoutVars>
          <dgm:chMax val="0"/>
          <dgm:bulletEnabled val="1"/>
        </dgm:presLayoutVars>
      </dgm:prSet>
      <dgm:spPr/>
    </dgm:pt>
  </dgm:ptLst>
  <dgm:cxnLst>
    <dgm:cxn modelId="{4E243E00-4F29-2B4D-814B-771BB0901932}" type="presOf" srcId="{BFEAC2A6-3931-D44D-B5BC-A42A407B7804}" destId="{2B79242A-3749-8141-ABD1-321B995ABE7E}" srcOrd="0" destOrd="0" presId="urn:microsoft.com/office/officeart/2005/8/layout/vList2"/>
    <dgm:cxn modelId="{19CD951A-E3C2-AE46-9132-B550860941FA}" srcId="{CA8487B2-C0C6-5543-BA64-AE99011C397D}" destId="{F8A05E5E-B026-0442-83E8-D6AB8D096032}" srcOrd="0" destOrd="0" parTransId="{E056CEF0-82FF-F345-8A4D-A4E11331B485}" sibTransId="{84010B6B-CF96-2742-AD48-4A051D54FC3E}"/>
    <dgm:cxn modelId="{A806AA35-2147-5544-8039-F907BF5FDC25}" srcId="{CA8487B2-C0C6-5543-BA64-AE99011C397D}" destId="{DB34BF10-2ED3-A547-B9E9-1AB1D29F186A}" srcOrd="3" destOrd="0" parTransId="{4D8803F2-D13D-4844-BC97-35E57E1CAA8A}" sibTransId="{7F11B1E4-D1B1-5740-853A-865BCD04EFA8}"/>
    <dgm:cxn modelId="{D09AA661-12C8-8443-B64A-9DD68A311384}" type="presOf" srcId="{CA8487B2-C0C6-5543-BA64-AE99011C397D}" destId="{4D6FD57D-F73B-2C48-A1D6-862D72056671}" srcOrd="0" destOrd="0" presId="urn:microsoft.com/office/officeart/2005/8/layout/vList2"/>
    <dgm:cxn modelId="{76E23056-C5C5-6342-B5AC-992D70283C05}" srcId="{CA8487B2-C0C6-5543-BA64-AE99011C397D}" destId="{BFEAC2A6-3931-D44D-B5BC-A42A407B7804}" srcOrd="2" destOrd="0" parTransId="{84F2792C-4C64-B74D-AD69-0BFB82332F2D}" sibTransId="{B5E88307-5105-2546-AFBA-A83D89D8A477}"/>
    <dgm:cxn modelId="{9CE37BA7-45F9-0E4F-9F31-70B2D0D2C098}" type="presOf" srcId="{F8A05E5E-B026-0442-83E8-D6AB8D096032}" destId="{0F232E34-135F-234B-A882-284188646006}" srcOrd="0" destOrd="0" presId="urn:microsoft.com/office/officeart/2005/8/layout/vList2"/>
    <dgm:cxn modelId="{CBAE52B2-8A0D-194D-9C20-4024FE57229A}" type="presOf" srcId="{DB34BF10-2ED3-A547-B9E9-1AB1D29F186A}" destId="{8A5445C1-C5B1-364D-ADB8-06484C142B7F}" srcOrd="0" destOrd="0" presId="urn:microsoft.com/office/officeart/2005/8/layout/vList2"/>
    <dgm:cxn modelId="{23B9ECC5-C831-B040-BAFE-355C5AB493AE}" srcId="{CA8487B2-C0C6-5543-BA64-AE99011C397D}" destId="{83F2D268-3965-B749-ABC4-5D729178CD12}" srcOrd="1" destOrd="0" parTransId="{5AF0398F-06CE-324F-AC53-573C45C84D05}" sibTransId="{3BDDB13B-35F3-CA43-9A31-B6CFD03FD06F}"/>
    <dgm:cxn modelId="{B37524CE-8E84-5B40-B8EE-AE0604A885FA}" type="presOf" srcId="{83F2D268-3965-B749-ABC4-5D729178CD12}" destId="{B6CE1BF3-AFED-C04D-8423-C5201D9393E7}" srcOrd="0" destOrd="0" presId="urn:microsoft.com/office/officeart/2005/8/layout/vList2"/>
    <dgm:cxn modelId="{658C7F79-5FD5-AF4E-A467-C8A199322DCE}" type="presParOf" srcId="{4D6FD57D-F73B-2C48-A1D6-862D72056671}" destId="{0F232E34-135F-234B-A882-284188646006}" srcOrd="0" destOrd="0" presId="urn:microsoft.com/office/officeart/2005/8/layout/vList2"/>
    <dgm:cxn modelId="{1609FF0A-6855-6048-BEC6-60942E08D1BE}" type="presParOf" srcId="{4D6FD57D-F73B-2C48-A1D6-862D72056671}" destId="{C18C7AC7-3CA9-D84F-8936-7A584EE707E7}" srcOrd="1" destOrd="0" presId="urn:microsoft.com/office/officeart/2005/8/layout/vList2"/>
    <dgm:cxn modelId="{2F88C41F-7BD2-B744-B21F-2918C00A6D37}" type="presParOf" srcId="{4D6FD57D-F73B-2C48-A1D6-862D72056671}" destId="{B6CE1BF3-AFED-C04D-8423-C5201D9393E7}" srcOrd="2" destOrd="0" presId="urn:microsoft.com/office/officeart/2005/8/layout/vList2"/>
    <dgm:cxn modelId="{473B93CD-249B-C34A-8B10-6CBBD6AD681D}" type="presParOf" srcId="{4D6FD57D-F73B-2C48-A1D6-862D72056671}" destId="{9BE549CE-9F61-6E4A-A5B4-388D003A705A}" srcOrd="3" destOrd="0" presId="urn:microsoft.com/office/officeart/2005/8/layout/vList2"/>
    <dgm:cxn modelId="{59F1AD20-B8CD-0044-944D-8FA243D9BCFD}" type="presParOf" srcId="{4D6FD57D-F73B-2C48-A1D6-862D72056671}" destId="{2B79242A-3749-8141-ABD1-321B995ABE7E}" srcOrd="4" destOrd="0" presId="urn:microsoft.com/office/officeart/2005/8/layout/vList2"/>
    <dgm:cxn modelId="{91C92B28-5DFF-9740-87CD-7276FFCD7E99}" type="presParOf" srcId="{4D6FD57D-F73B-2C48-A1D6-862D72056671}" destId="{E6381369-B224-4F45-A134-6C662431A82F}" srcOrd="5" destOrd="0" presId="urn:microsoft.com/office/officeart/2005/8/layout/vList2"/>
    <dgm:cxn modelId="{DB9E6B94-E43A-3649-BA86-55F10784842C}" type="presParOf" srcId="{4D6FD57D-F73B-2C48-A1D6-862D72056671}" destId="{8A5445C1-C5B1-364D-ADB8-06484C142B7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EF3F3D-7C2D-9647-BA93-9E0C9D2551CC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CD0B49-BB80-FE4D-B78B-B17822778E71}">
      <dgm:prSet phldrT="[Text]" custT="1"/>
      <dgm:spPr>
        <a:solidFill>
          <a:srgbClr val="FF6600"/>
        </a:solidFill>
        <a:effectLst>
          <a:glow rad="101600">
            <a:schemeClr val="accent3">
              <a:lumMod val="40000"/>
              <a:lumOff val="60000"/>
              <a:alpha val="75000"/>
            </a:schemeClr>
          </a:glow>
        </a:effectLst>
        <a:scene3d>
          <a:camera prst="orthographicFront"/>
          <a:lightRig rig="balanced" dir="t"/>
        </a:scene3d>
        <a:sp3d contourW="12700" prstMaterial="metal">
          <a:bevelT/>
          <a:bevelB/>
          <a:contourClr>
            <a:schemeClr val="bg1">
              <a:lumMod val="20000"/>
              <a:lumOff val="80000"/>
            </a:schemeClr>
          </a:contourClr>
        </a:sp3d>
      </dgm:spPr>
      <dgm:t>
        <a:bodyPr/>
        <a:lstStyle/>
        <a:p>
          <a:r>
            <a:rPr lang="en-US" sz="2400" dirty="0" err="1">
              <a:latin typeface="Avenir Next"/>
            </a:rPr>
            <a:t>Hydractinia</a:t>
          </a:r>
          <a:r>
            <a:rPr lang="en-US" sz="2400" dirty="0">
              <a:latin typeface="Avenir Next"/>
            </a:rPr>
            <a:t> (also know as snail fur) is a small sea creature that lives on the shell of Hermit Crabs.</a:t>
          </a:r>
          <a:endParaRPr lang="en-US" sz="2400" dirty="0"/>
        </a:p>
      </dgm:t>
    </dgm:pt>
    <dgm:pt modelId="{4CD57A14-AB5B-CF43-86C0-A2A29D563271}" type="parTrans" cxnId="{EB746B25-C573-1547-B3EF-D055E12115F2}">
      <dgm:prSet/>
      <dgm:spPr/>
      <dgm:t>
        <a:bodyPr/>
        <a:lstStyle/>
        <a:p>
          <a:endParaRPr lang="en-US"/>
        </a:p>
      </dgm:t>
    </dgm:pt>
    <dgm:pt modelId="{E6D052CF-DE99-7F48-9AAF-0323073268BF}" type="sibTrans" cxnId="{EB746B25-C573-1547-B3EF-D055E12115F2}">
      <dgm:prSet/>
      <dgm:spPr/>
      <dgm:t>
        <a:bodyPr/>
        <a:lstStyle/>
        <a:p>
          <a:endParaRPr lang="en-US"/>
        </a:p>
      </dgm:t>
    </dgm:pt>
    <dgm:pt modelId="{A6F47916-B01E-B142-96DD-AEF96FAC4B35}">
      <dgm:prSet custT="1"/>
      <dgm:spPr>
        <a:solidFill>
          <a:srgbClr val="D75510"/>
        </a:solidFill>
        <a:effectLst>
          <a:glow rad="101600">
            <a:schemeClr val="accent3">
              <a:lumMod val="40000"/>
              <a:lumOff val="60000"/>
              <a:alpha val="75000"/>
            </a:schemeClr>
          </a:glow>
        </a:effectLst>
        <a:scene3d>
          <a:camera prst="orthographicFront"/>
          <a:lightRig rig="sunrise" dir="t"/>
        </a:scene3d>
        <a:sp3d contourW="12700" prstMaterial="metal">
          <a:bevelT/>
          <a:bevelB/>
          <a:contourClr>
            <a:schemeClr val="bg1">
              <a:lumMod val="60000"/>
              <a:lumOff val="40000"/>
            </a:schemeClr>
          </a:contourClr>
        </a:sp3d>
      </dgm:spPr>
      <dgm:t>
        <a:bodyPr/>
        <a:lstStyle/>
        <a:p>
          <a:r>
            <a:rPr lang="en-US" sz="2400" dirty="0" err="1">
              <a:latin typeface="Avenir Next"/>
            </a:rPr>
            <a:t>Hydractinia</a:t>
          </a:r>
          <a:r>
            <a:rPr lang="en-US" sz="2400" dirty="0">
              <a:latin typeface="Avenir Next"/>
            </a:rPr>
            <a:t> can </a:t>
          </a:r>
          <a:r>
            <a:rPr lang="en-US" sz="2400" b="1" dirty="0">
              <a:solidFill>
                <a:schemeClr val="accent3"/>
              </a:solidFill>
              <a:latin typeface="Avenir Next"/>
            </a:rPr>
            <a:t>regenerate</a:t>
          </a:r>
          <a:r>
            <a:rPr lang="en-US" sz="2400" dirty="0">
              <a:latin typeface="Avenir Next"/>
            </a:rPr>
            <a:t> its head within 72 hours of being cut off.</a:t>
          </a:r>
        </a:p>
      </dgm:t>
    </dgm:pt>
    <dgm:pt modelId="{77AA1309-505B-104C-AD93-74064AB72742}" type="parTrans" cxnId="{364455C7-FBA8-4D44-AB26-9C7180B91FA5}">
      <dgm:prSet/>
      <dgm:spPr/>
      <dgm:t>
        <a:bodyPr/>
        <a:lstStyle/>
        <a:p>
          <a:endParaRPr lang="en-US"/>
        </a:p>
      </dgm:t>
    </dgm:pt>
    <dgm:pt modelId="{169C1519-8A9A-2245-83A1-6351FD5746E1}" type="sibTrans" cxnId="{364455C7-FBA8-4D44-AB26-9C7180B91FA5}">
      <dgm:prSet/>
      <dgm:spPr/>
      <dgm:t>
        <a:bodyPr/>
        <a:lstStyle/>
        <a:p>
          <a:endParaRPr lang="en-US"/>
        </a:p>
      </dgm:t>
    </dgm:pt>
    <dgm:pt modelId="{B9DBB7A4-CDBF-D94B-9450-65E9BF7587E7}" type="pres">
      <dgm:prSet presAssocID="{ABEF3F3D-7C2D-9647-BA93-9E0C9D2551CC}" presName="linear" presStyleCnt="0">
        <dgm:presLayoutVars>
          <dgm:animLvl val="lvl"/>
          <dgm:resizeHandles val="exact"/>
        </dgm:presLayoutVars>
      </dgm:prSet>
      <dgm:spPr/>
    </dgm:pt>
    <dgm:pt modelId="{84CE369F-5580-F04A-8400-EDD27A6736F4}" type="pres">
      <dgm:prSet presAssocID="{7BCD0B49-BB80-FE4D-B78B-B17822778E7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57172F2-1F41-BF45-BE1A-FC477AF60147}" type="pres">
      <dgm:prSet presAssocID="{E6D052CF-DE99-7F48-9AAF-0323073268BF}" presName="spacer" presStyleCnt="0"/>
      <dgm:spPr/>
    </dgm:pt>
    <dgm:pt modelId="{4DBE6C11-8C6D-524A-8219-EAF0FFAA77F9}" type="pres">
      <dgm:prSet presAssocID="{A6F47916-B01E-B142-96DD-AEF96FAC4B35}" presName="parentText" presStyleLbl="node1" presStyleIdx="1" presStyleCnt="2" custLinFactY="64316" custLinFactNeighborY="100000">
        <dgm:presLayoutVars>
          <dgm:chMax val="0"/>
          <dgm:bulletEnabled val="1"/>
        </dgm:presLayoutVars>
      </dgm:prSet>
      <dgm:spPr/>
    </dgm:pt>
  </dgm:ptLst>
  <dgm:cxnLst>
    <dgm:cxn modelId="{EB746B25-C573-1547-B3EF-D055E12115F2}" srcId="{ABEF3F3D-7C2D-9647-BA93-9E0C9D2551CC}" destId="{7BCD0B49-BB80-FE4D-B78B-B17822778E71}" srcOrd="0" destOrd="0" parTransId="{4CD57A14-AB5B-CF43-86C0-A2A29D563271}" sibTransId="{E6D052CF-DE99-7F48-9AAF-0323073268BF}"/>
    <dgm:cxn modelId="{99A9259A-248F-0547-9744-734224C45626}" type="presOf" srcId="{7BCD0B49-BB80-FE4D-B78B-B17822778E71}" destId="{84CE369F-5580-F04A-8400-EDD27A6736F4}" srcOrd="0" destOrd="0" presId="urn:microsoft.com/office/officeart/2005/8/layout/vList2"/>
    <dgm:cxn modelId="{9E1B07B1-8362-4D43-BC62-A1528A3284DE}" type="presOf" srcId="{ABEF3F3D-7C2D-9647-BA93-9E0C9D2551CC}" destId="{B9DBB7A4-CDBF-D94B-9450-65E9BF7587E7}" srcOrd="0" destOrd="0" presId="urn:microsoft.com/office/officeart/2005/8/layout/vList2"/>
    <dgm:cxn modelId="{364455C7-FBA8-4D44-AB26-9C7180B91FA5}" srcId="{ABEF3F3D-7C2D-9647-BA93-9E0C9D2551CC}" destId="{A6F47916-B01E-B142-96DD-AEF96FAC4B35}" srcOrd="1" destOrd="0" parTransId="{77AA1309-505B-104C-AD93-74064AB72742}" sibTransId="{169C1519-8A9A-2245-83A1-6351FD5746E1}"/>
    <dgm:cxn modelId="{B8A2DACA-8D19-1742-98A8-F687CC0649DE}" type="presOf" srcId="{A6F47916-B01E-B142-96DD-AEF96FAC4B35}" destId="{4DBE6C11-8C6D-524A-8219-EAF0FFAA77F9}" srcOrd="0" destOrd="0" presId="urn:microsoft.com/office/officeart/2005/8/layout/vList2"/>
    <dgm:cxn modelId="{B2622B8B-870E-3C44-8A74-2649E70D8F59}" type="presParOf" srcId="{B9DBB7A4-CDBF-D94B-9450-65E9BF7587E7}" destId="{84CE369F-5580-F04A-8400-EDD27A6736F4}" srcOrd="0" destOrd="0" presId="urn:microsoft.com/office/officeart/2005/8/layout/vList2"/>
    <dgm:cxn modelId="{45B9FD7A-1D89-5546-A892-06FE5222F050}" type="presParOf" srcId="{B9DBB7A4-CDBF-D94B-9450-65E9BF7587E7}" destId="{C57172F2-1F41-BF45-BE1A-FC477AF60147}" srcOrd="1" destOrd="0" presId="urn:microsoft.com/office/officeart/2005/8/layout/vList2"/>
    <dgm:cxn modelId="{3C604347-612E-EA4A-B149-95523644BA2E}" type="presParOf" srcId="{B9DBB7A4-CDBF-D94B-9450-65E9BF7587E7}" destId="{4DBE6C11-8C6D-524A-8219-EAF0FFAA77F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6E9D0B-44D5-0948-ADF7-86A9421DCA15}" type="doc">
      <dgm:prSet loTypeId="urn:microsoft.com/office/officeart/2005/8/layout/hierarchy4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6F334D-A456-3B4D-B1B1-F2217141CFAA}">
      <dgm:prSet phldrT="[Text]" custT="1"/>
      <dgm:spPr>
        <a:solidFill>
          <a:srgbClr val="FF6600"/>
        </a:solidFill>
        <a:effectLst>
          <a:glow rad="203200">
            <a:srgbClr val="FF6600">
              <a:alpha val="75000"/>
            </a:srgbClr>
          </a:glow>
        </a:effectLst>
        <a:scene3d>
          <a:camera prst="orthographicFront"/>
          <a:lightRig rig="threePt" dir="t"/>
        </a:scene3d>
        <a:sp3d contourW="12700" prstMaterial="plastic">
          <a:bevelT w="101600" prst="riblet"/>
          <a:bevelB w="101600" prst="riblet"/>
          <a:contourClr>
            <a:schemeClr val="accent3">
              <a:lumMod val="75000"/>
            </a:schemeClr>
          </a:contourClr>
        </a:sp3d>
      </dgm:spPr>
      <dgm:t>
        <a:bodyPr/>
        <a:lstStyle/>
        <a:p>
          <a:r>
            <a:rPr lang="en-US" sz="2400" dirty="0" err="1">
              <a:solidFill>
                <a:schemeClr val="tx1"/>
              </a:solidFill>
              <a:latin typeface="Avenir Next"/>
            </a:rPr>
            <a:t>Hydractinia</a:t>
          </a:r>
          <a:r>
            <a:rPr lang="en-US" sz="2400" dirty="0">
              <a:solidFill>
                <a:schemeClr val="tx1"/>
              </a:solidFill>
              <a:latin typeface="Avenir Next"/>
            </a:rPr>
            <a:t> have the correct </a:t>
          </a:r>
          <a:r>
            <a:rPr lang="en-US" sz="2400" b="1" u="sng" dirty="0">
              <a:solidFill>
                <a:schemeClr val="tx1"/>
              </a:solidFill>
              <a:latin typeface="Avenir Next"/>
            </a:rPr>
            <a:t>genetic recipe</a:t>
          </a:r>
          <a:r>
            <a:rPr lang="en-US" sz="2400" b="1" u="none" dirty="0">
              <a:solidFill>
                <a:schemeClr val="tx1"/>
              </a:solidFill>
              <a:latin typeface="Avenir Next"/>
            </a:rPr>
            <a:t> </a:t>
          </a:r>
          <a:r>
            <a:rPr lang="en-US" sz="2400" dirty="0">
              <a:solidFill>
                <a:schemeClr val="tx1"/>
              </a:solidFill>
              <a:latin typeface="Avenir Next"/>
            </a:rPr>
            <a:t>for regeneration.</a:t>
          </a:r>
        </a:p>
      </dgm:t>
    </dgm:pt>
    <dgm:pt modelId="{0B59715B-A023-864A-B9EF-6450B8D30A15}" type="parTrans" cxnId="{6ED9D400-3177-3341-B9D1-675A96EE69A5}">
      <dgm:prSet/>
      <dgm:spPr/>
      <dgm:t>
        <a:bodyPr/>
        <a:lstStyle/>
        <a:p>
          <a:endParaRPr lang="en-US"/>
        </a:p>
      </dgm:t>
    </dgm:pt>
    <dgm:pt modelId="{0028BCC6-F944-9845-91EE-5CA170E8C36D}" type="sibTrans" cxnId="{6ED9D400-3177-3341-B9D1-675A96EE69A5}">
      <dgm:prSet/>
      <dgm:spPr/>
      <dgm:t>
        <a:bodyPr/>
        <a:lstStyle/>
        <a:p>
          <a:endParaRPr lang="en-US"/>
        </a:p>
      </dgm:t>
    </dgm:pt>
    <dgm:pt modelId="{F16E36A2-4704-B344-97F9-398E7BEC3218}">
      <dgm:prSet custT="1"/>
      <dgm:spPr>
        <a:solidFill>
          <a:srgbClr val="CE4D0E"/>
        </a:solidFill>
        <a:effectLst>
          <a:glow rad="152400">
            <a:srgbClr val="FFFF00">
              <a:alpha val="75000"/>
            </a:srgbClr>
          </a:glow>
        </a:effectLst>
        <a:scene3d>
          <a:camera prst="orthographicFront"/>
          <a:lightRig rig="threePt" dir="t"/>
        </a:scene3d>
        <a:sp3d contourW="12700" prstMaterial="plastic">
          <a:bevelT w="101600" prst="riblet"/>
          <a:bevelB w="101600" prst="riblet"/>
          <a:contourClr>
            <a:schemeClr val="accent3">
              <a:lumMod val="75000"/>
            </a:schemeClr>
          </a:contourClr>
        </a:sp3d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Avenir Next"/>
            </a:rPr>
            <a:t>Special genes get turned on and send signals to stem cells in the body.</a:t>
          </a:r>
        </a:p>
      </dgm:t>
    </dgm:pt>
    <dgm:pt modelId="{F9B7CE90-C77D-5D40-B0BC-647E713E91AE}" type="parTrans" cxnId="{1389BEC7-E96C-8C49-94A5-034576DA16D0}">
      <dgm:prSet/>
      <dgm:spPr/>
      <dgm:t>
        <a:bodyPr/>
        <a:lstStyle/>
        <a:p>
          <a:endParaRPr lang="en-US"/>
        </a:p>
      </dgm:t>
    </dgm:pt>
    <dgm:pt modelId="{D970E364-B96B-D443-AF9C-761CBF2B411D}" type="sibTrans" cxnId="{1389BEC7-E96C-8C49-94A5-034576DA16D0}">
      <dgm:prSet/>
      <dgm:spPr/>
      <dgm:t>
        <a:bodyPr/>
        <a:lstStyle/>
        <a:p>
          <a:endParaRPr lang="en-US"/>
        </a:p>
      </dgm:t>
    </dgm:pt>
    <dgm:pt modelId="{2F47C29E-3158-A740-9F95-6166C331C4C6}">
      <dgm:prSet custT="1"/>
      <dgm:spPr>
        <a:solidFill>
          <a:srgbClr val="BC3B1B"/>
        </a:solidFill>
        <a:effectLst>
          <a:glow rad="165100">
            <a:srgbClr val="FF6600">
              <a:alpha val="75000"/>
            </a:srgbClr>
          </a:glow>
        </a:effectLst>
        <a:scene3d>
          <a:camera prst="orthographicFront"/>
          <a:lightRig rig="threePt" dir="t"/>
        </a:scene3d>
        <a:sp3d contourW="12700" prstMaterial="plastic">
          <a:bevelT w="101600" prst="riblet"/>
          <a:bevelB w="101600" prst="riblet"/>
          <a:contourClr>
            <a:schemeClr val="accent3">
              <a:lumMod val="75000"/>
            </a:schemeClr>
          </a:contourClr>
        </a:sp3d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Avenir Next"/>
            </a:rPr>
            <a:t>These signals cause the stem cells to move to the area that needs </a:t>
          </a:r>
          <a:r>
            <a:rPr lang="en-US" sz="2200" b="1" dirty="0">
              <a:solidFill>
                <a:srgbClr val="9BBB59"/>
              </a:solidFill>
              <a:latin typeface="Avenir Next"/>
            </a:rPr>
            <a:t>regeneration</a:t>
          </a:r>
          <a:r>
            <a:rPr lang="en-US" sz="2200" b="0" dirty="0">
              <a:solidFill>
                <a:schemeClr val="tx1"/>
              </a:solidFill>
              <a:latin typeface="Avenir Next"/>
            </a:rPr>
            <a:t>.</a:t>
          </a:r>
        </a:p>
      </dgm:t>
    </dgm:pt>
    <dgm:pt modelId="{5F1036A4-03F3-8B42-9897-F70E8F02FD8C}" type="parTrans" cxnId="{AB511114-5E44-4B44-A013-B283DCAEB08A}">
      <dgm:prSet/>
      <dgm:spPr/>
      <dgm:t>
        <a:bodyPr/>
        <a:lstStyle/>
        <a:p>
          <a:endParaRPr lang="en-US"/>
        </a:p>
      </dgm:t>
    </dgm:pt>
    <dgm:pt modelId="{9E9B8B88-85A7-2447-9D8E-55100AECB0D6}" type="sibTrans" cxnId="{AB511114-5E44-4B44-A013-B283DCAEB08A}">
      <dgm:prSet/>
      <dgm:spPr/>
      <dgm:t>
        <a:bodyPr/>
        <a:lstStyle/>
        <a:p>
          <a:endParaRPr lang="en-US"/>
        </a:p>
      </dgm:t>
    </dgm:pt>
    <dgm:pt modelId="{5948484C-61D8-6B44-A305-016A3D6612E9}" type="pres">
      <dgm:prSet presAssocID="{976E9D0B-44D5-0948-ADF7-86A9421DCA1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68D324-870A-144C-BAAA-7EA95EED5391}" type="pres">
      <dgm:prSet presAssocID="{E06F334D-A456-3B4D-B1B1-F2217141CFAA}" presName="vertOne" presStyleCnt="0"/>
      <dgm:spPr/>
    </dgm:pt>
    <dgm:pt modelId="{B6602DB7-FC29-8B40-A904-5C7F93B779FA}" type="pres">
      <dgm:prSet presAssocID="{E06F334D-A456-3B4D-B1B1-F2217141CFAA}" presName="txOne" presStyleLbl="node0" presStyleIdx="0" presStyleCnt="3" custScaleX="161157" custLinFactNeighborX="-10466" custLinFactNeighborY="0">
        <dgm:presLayoutVars>
          <dgm:chPref val="3"/>
        </dgm:presLayoutVars>
      </dgm:prSet>
      <dgm:spPr/>
    </dgm:pt>
    <dgm:pt modelId="{472A16C6-1BD9-A04F-AED6-460DFDB274D4}" type="pres">
      <dgm:prSet presAssocID="{E06F334D-A456-3B4D-B1B1-F2217141CFAA}" presName="horzOne" presStyleCnt="0"/>
      <dgm:spPr/>
    </dgm:pt>
    <dgm:pt modelId="{DFB5DB21-0C1D-5043-A33C-4E143A79ECB9}" type="pres">
      <dgm:prSet presAssocID="{0028BCC6-F944-9845-91EE-5CA170E8C36D}" presName="sibSpaceOne" presStyleCnt="0"/>
      <dgm:spPr/>
    </dgm:pt>
    <dgm:pt modelId="{875FC3F8-E5E4-7049-A035-94DF358C9A8F}" type="pres">
      <dgm:prSet presAssocID="{F16E36A2-4704-B344-97F9-398E7BEC3218}" presName="vertOne" presStyleCnt="0"/>
      <dgm:spPr/>
    </dgm:pt>
    <dgm:pt modelId="{550A4BA1-9BEF-CE4B-B990-A96AC8BCFC1F}" type="pres">
      <dgm:prSet presAssocID="{F16E36A2-4704-B344-97F9-398E7BEC3218}" presName="txOne" presStyleLbl="node0" presStyleIdx="1" presStyleCnt="3" custScaleX="160118">
        <dgm:presLayoutVars>
          <dgm:chPref val="3"/>
        </dgm:presLayoutVars>
      </dgm:prSet>
      <dgm:spPr/>
    </dgm:pt>
    <dgm:pt modelId="{25787055-3E82-9746-B812-E3CCF630187C}" type="pres">
      <dgm:prSet presAssocID="{F16E36A2-4704-B344-97F9-398E7BEC3218}" presName="horzOne" presStyleCnt="0"/>
      <dgm:spPr/>
    </dgm:pt>
    <dgm:pt modelId="{8A03453F-1154-F24A-BBA7-DD816E905271}" type="pres">
      <dgm:prSet presAssocID="{D970E364-B96B-D443-AF9C-761CBF2B411D}" presName="sibSpaceOne" presStyleCnt="0"/>
      <dgm:spPr/>
    </dgm:pt>
    <dgm:pt modelId="{61D2CA85-2143-5E41-A55A-4394A3E9313A}" type="pres">
      <dgm:prSet presAssocID="{2F47C29E-3158-A740-9F95-6166C331C4C6}" presName="vertOne" presStyleCnt="0"/>
      <dgm:spPr/>
    </dgm:pt>
    <dgm:pt modelId="{71F9747B-9052-4D49-8DD5-FBC450328E27}" type="pres">
      <dgm:prSet presAssocID="{2F47C29E-3158-A740-9F95-6166C331C4C6}" presName="txOne" presStyleLbl="node0" presStyleIdx="2" presStyleCnt="3" custScaleX="161786" custLinFactNeighborX="188" custLinFactNeighborY="0">
        <dgm:presLayoutVars>
          <dgm:chPref val="3"/>
        </dgm:presLayoutVars>
      </dgm:prSet>
      <dgm:spPr/>
    </dgm:pt>
    <dgm:pt modelId="{C5DEC498-E205-2944-BC46-7CCDADBB821C}" type="pres">
      <dgm:prSet presAssocID="{2F47C29E-3158-A740-9F95-6166C331C4C6}" presName="horzOne" presStyleCnt="0"/>
      <dgm:spPr/>
    </dgm:pt>
  </dgm:ptLst>
  <dgm:cxnLst>
    <dgm:cxn modelId="{6ED9D400-3177-3341-B9D1-675A96EE69A5}" srcId="{976E9D0B-44D5-0948-ADF7-86A9421DCA15}" destId="{E06F334D-A456-3B4D-B1B1-F2217141CFAA}" srcOrd="0" destOrd="0" parTransId="{0B59715B-A023-864A-B9EF-6450B8D30A15}" sibTransId="{0028BCC6-F944-9845-91EE-5CA170E8C36D}"/>
    <dgm:cxn modelId="{AB511114-5E44-4B44-A013-B283DCAEB08A}" srcId="{976E9D0B-44D5-0948-ADF7-86A9421DCA15}" destId="{2F47C29E-3158-A740-9F95-6166C331C4C6}" srcOrd="2" destOrd="0" parTransId="{5F1036A4-03F3-8B42-9897-F70E8F02FD8C}" sibTransId="{9E9B8B88-85A7-2447-9D8E-55100AECB0D6}"/>
    <dgm:cxn modelId="{AA5D8B2E-83C8-2A4D-A6EB-D36FCF13B29C}" type="presOf" srcId="{2F47C29E-3158-A740-9F95-6166C331C4C6}" destId="{71F9747B-9052-4D49-8DD5-FBC450328E27}" srcOrd="0" destOrd="0" presId="urn:microsoft.com/office/officeart/2005/8/layout/hierarchy4"/>
    <dgm:cxn modelId="{47ADBF6C-582F-C841-82EA-B66804AF747A}" type="presOf" srcId="{F16E36A2-4704-B344-97F9-398E7BEC3218}" destId="{550A4BA1-9BEF-CE4B-B990-A96AC8BCFC1F}" srcOrd="0" destOrd="0" presId="urn:microsoft.com/office/officeart/2005/8/layout/hierarchy4"/>
    <dgm:cxn modelId="{3BFE9F51-F6AB-0D47-9072-DEC3DD3B5C05}" type="presOf" srcId="{E06F334D-A456-3B4D-B1B1-F2217141CFAA}" destId="{B6602DB7-FC29-8B40-A904-5C7F93B779FA}" srcOrd="0" destOrd="0" presId="urn:microsoft.com/office/officeart/2005/8/layout/hierarchy4"/>
    <dgm:cxn modelId="{347202AD-4A21-C843-A4BA-0F831A64B62E}" type="presOf" srcId="{976E9D0B-44D5-0948-ADF7-86A9421DCA15}" destId="{5948484C-61D8-6B44-A305-016A3D6612E9}" srcOrd="0" destOrd="0" presId="urn:microsoft.com/office/officeart/2005/8/layout/hierarchy4"/>
    <dgm:cxn modelId="{1389BEC7-E96C-8C49-94A5-034576DA16D0}" srcId="{976E9D0B-44D5-0948-ADF7-86A9421DCA15}" destId="{F16E36A2-4704-B344-97F9-398E7BEC3218}" srcOrd="1" destOrd="0" parTransId="{F9B7CE90-C77D-5D40-B0BC-647E713E91AE}" sibTransId="{D970E364-B96B-D443-AF9C-761CBF2B411D}"/>
    <dgm:cxn modelId="{DA3FC18E-17F0-8347-B803-B4684C043592}" type="presParOf" srcId="{5948484C-61D8-6B44-A305-016A3D6612E9}" destId="{9E68D324-870A-144C-BAAA-7EA95EED5391}" srcOrd="0" destOrd="0" presId="urn:microsoft.com/office/officeart/2005/8/layout/hierarchy4"/>
    <dgm:cxn modelId="{14F71925-D588-414D-9B18-659C54AE41D0}" type="presParOf" srcId="{9E68D324-870A-144C-BAAA-7EA95EED5391}" destId="{B6602DB7-FC29-8B40-A904-5C7F93B779FA}" srcOrd="0" destOrd="0" presId="urn:microsoft.com/office/officeart/2005/8/layout/hierarchy4"/>
    <dgm:cxn modelId="{EE514D94-FA51-424F-9213-944D7CE25041}" type="presParOf" srcId="{9E68D324-870A-144C-BAAA-7EA95EED5391}" destId="{472A16C6-1BD9-A04F-AED6-460DFDB274D4}" srcOrd="1" destOrd="0" presId="urn:microsoft.com/office/officeart/2005/8/layout/hierarchy4"/>
    <dgm:cxn modelId="{62C2992C-ED24-DB46-BD19-C2AAD90D052B}" type="presParOf" srcId="{5948484C-61D8-6B44-A305-016A3D6612E9}" destId="{DFB5DB21-0C1D-5043-A33C-4E143A79ECB9}" srcOrd="1" destOrd="0" presId="urn:microsoft.com/office/officeart/2005/8/layout/hierarchy4"/>
    <dgm:cxn modelId="{5B76AD3D-EEFD-3640-84D8-C0E5A67F764F}" type="presParOf" srcId="{5948484C-61D8-6B44-A305-016A3D6612E9}" destId="{875FC3F8-E5E4-7049-A035-94DF358C9A8F}" srcOrd="2" destOrd="0" presId="urn:microsoft.com/office/officeart/2005/8/layout/hierarchy4"/>
    <dgm:cxn modelId="{FB9A09F6-B60D-6342-A356-C549C1289360}" type="presParOf" srcId="{875FC3F8-E5E4-7049-A035-94DF358C9A8F}" destId="{550A4BA1-9BEF-CE4B-B990-A96AC8BCFC1F}" srcOrd="0" destOrd="0" presId="urn:microsoft.com/office/officeart/2005/8/layout/hierarchy4"/>
    <dgm:cxn modelId="{1E5CF4D6-948E-5841-B557-A16EA4B91524}" type="presParOf" srcId="{875FC3F8-E5E4-7049-A035-94DF358C9A8F}" destId="{25787055-3E82-9746-B812-E3CCF630187C}" srcOrd="1" destOrd="0" presId="urn:microsoft.com/office/officeart/2005/8/layout/hierarchy4"/>
    <dgm:cxn modelId="{06C4A425-F820-EA46-9F2D-12B3C1D73CEF}" type="presParOf" srcId="{5948484C-61D8-6B44-A305-016A3D6612E9}" destId="{8A03453F-1154-F24A-BBA7-DD816E905271}" srcOrd="3" destOrd="0" presId="urn:microsoft.com/office/officeart/2005/8/layout/hierarchy4"/>
    <dgm:cxn modelId="{AAB43994-E7EF-AF4F-8E89-82EC8034EDDD}" type="presParOf" srcId="{5948484C-61D8-6B44-A305-016A3D6612E9}" destId="{61D2CA85-2143-5E41-A55A-4394A3E9313A}" srcOrd="4" destOrd="0" presId="urn:microsoft.com/office/officeart/2005/8/layout/hierarchy4"/>
    <dgm:cxn modelId="{47DCBE7B-704D-614C-A44C-C6020901E50E}" type="presParOf" srcId="{61D2CA85-2143-5E41-A55A-4394A3E9313A}" destId="{71F9747B-9052-4D49-8DD5-FBC450328E27}" srcOrd="0" destOrd="0" presId="urn:microsoft.com/office/officeart/2005/8/layout/hierarchy4"/>
    <dgm:cxn modelId="{DDCDB060-E585-6949-81CE-FA0400E171AD}" type="presParOf" srcId="{61D2CA85-2143-5E41-A55A-4394A3E9313A}" destId="{C5DEC498-E205-2944-BC46-7CCDADBB821C}" srcOrd="1" destOrd="0" presId="urn:microsoft.com/office/officeart/2005/8/layout/hierarchy4"/>
  </dgm:cxnLst>
  <dgm:bg>
    <a:effectLst>
      <a:glow rad="139700">
        <a:srgbClr val="FFFF00">
          <a:alpha val="75000"/>
        </a:srgb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C2E4DE-ABBA-D74A-B0D7-85DD072D565B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705E49-390D-584E-B9A3-E6764C89238C}">
      <dgm:prSet custT="1"/>
      <dgm:spPr>
        <a:solidFill>
          <a:srgbClr val="2A2035"/>
        </a:solidFill>
        <a:effectLst>
          <a:glow rad="127000">
            <a:srgbClr val="FF0000">
              <a:alpha val="75000"/>
            </a:srgbClr>
          </a:glow>
        </a:effectLst>
        <a:scene3d>
          <a:camera prst="orthographicFront"/>
          <a:lightRig rig="threePt" dir="t"/>
        </a:scene3d>
        <a:sp3d contourW="12700" prstMaterial="plastic">
          <a:bevelT w="127000" h="127000"/>
          <a:bevelB w="133350" h="127000"/>
          <a:contourClr>
            <a:schemeClr val="tx1">
              <a:lumMod val="85000"/>
            </a:schemeClr>
          </a:contourClr>
        </a:sp3d>
      </dgm:spPr>
      <dgm:t>
        <a:bodyPr/>
        <a:lstStyle/>
        <a:p>
          <a:pPr algn="ctr" rtl="0"/>
          <a:r>
            <a:rPr lang="en-IE" sz="1600" dirty="0">
              <a:latin typeface="Avenir Next"/>
            </a:rPr>
            <a:t> </a:t>
          </a:r>
          <a:r>
            <a:rPr lang="en-IE" sz="2000" dirty="0">
              <a:latin typeface="Avenir Next"/>
            </a:rPr>
            <a:t>Get a partner</a:t>
          </a:r>
        </a:p>
      </dgm:t>
    </dgm:pt>
    <dgm:pt modelId="{5EE761F6-AD87-CA40-8D83-390FD8AA1ECD}" type="parTrans" cxnId="{05954C9D-3CB4-734C-8B31-B3F0C6E101C9}">
      <dgm:prSet/>
      <dgm:spPr/>
      <dgm:t>
        <a:bodyPr/>
        <a:lstStyle/>
        <a:p>
          <a:endParaRPr lang="en-US"/>
        </a:p>
      </dgm:t>
    </dgm:pt>
    <dgm:pt modelId="{69283906-2668-AE40-B053-D7884A733889}" type="sibTrans" cxnId="{05954C9D-3CB4-734C-8B31-B3F0C6E101C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09AE4D7-3FCA-8145-8C3D-7AA4FEE370A3}">
      <dgm:prSet custT="1"/>
      <dgm:spPr>
        <a:solidFill>
          <a:srgbClr val="2A2035"/>
        </a:solidFill>
        <a:effectLst>
          <a:glow rad="177800">
            <a:srgbClr val="FF6600">
              <a:alpha val="77000"/>
            </a:srgbClr>
          </a:glow>
        </a:effectLst>
        <a:scene3d>
          <a:camera prst="orthographicFront"/>
          <a:lightRig rig="threePt" dir="t"/>
        </a:scene3d>
        <a:sp3d contourW="12700" prstMaterial="plastic">
          <a:bevelT w="127000" h="127000"/>
          <a:bevelB w="127000" h="127000"/>
          <a:contourClr>
            <a:schemeClr val="tx1">
              <a:lumMod val="95000"/>
            </a:schemeClr>
          </a:contourClr>
        </a:sp3d>
      </dgm:spPr>
      <dgm:t>
        <a:bodyPr/>
        <a:lstStyle/>
        <a:p>
          <a:pPr algn="ctr" rtl="0"/>
          <a:r>
            <a:rPr lang="en-IE" sz="2000" dirty="0">
              <a:latin typeface="Avenir Next"/>
            </a:rPr>
            <a:t>Shuffle then deal half the cards to each player face down</a:t>
          </a:r>
          <a:endParaRPr lang="en-US" sz="2000" dirty="0">
            <a:latin typeface="Avenir Next"/>
          </a:endParaRPr>
        </a:p>
      </dgm:t>
    </dgm:pt>
    <dgm:pt modelId="{4133EF24-8847-0840-B368-408DBC29DB68}" type="parTrans" cxnId="{7B798400-369F-4948-844A-248B95880F69}">
      <dgm:prSet/>
      <dgm:spPr/>
      <dgm:t>
        <a:bodyPr/>
        <a:lstStyle/>
        <a:p>
          <a:endParaRPr lang="en-US"/>
        </a:p>
      </dgm:t>
    </dgm:pt>
    <dgm:pt modelId="{B867A131-5E88-F243-B57E-6A7B3A62E944}" type="sibTrans" cxnId="{7B798400-369F-4948-844A-248B95880F6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0368078-3372-874A-B7C6-E823B2846279}">
      <dgm:prSet custT="1"/>
      <dgm:spPr>
        <a:solidFill>
          <a:srgbClr val="2A2035"/>
        </a:solidFill>
        <a:effectLst>
          <a:glow rad="139700">
            <a:srgbClr val="FFFF00">
              <a:alpha val="75000"/>
            </a:srgbClr>
          </a:glow>
        </a:effectLst>
        <a:scene3d>
          <a:camera prst="orthographicFront"/>
          <a:lightRig rig="threePt" dir="t"/>
        </a:scene3d>
        <a:sp3d contourW="12700" prstMaterial="plastic">
          <a:bevelT w="133350" h="133350"/>
          <a:bevelB w="139700" h="127000"/>
          <a:contourClr>
            <a:schemeClr val="tx1">
              <a:lumMod val="85000"/>
            </a:schemeClr>
          </a:contourClr>
        </a:sp3d>
      </dgm:spPr>
      <dgm:t>
        <a:bodyPr/>
        <a:lstStyle/>
        <a:p>
          <a:pPr algn="ctr" rtl="0"/>
          <a:r>
            <a:rPr lang="en-IE" sz="2000" dirty="0">
              <a:latin typeface="Avenir Next"/>
            </a:rPr>
            <a:t>Player one reads out the value from a category from the top card</a:t>
          </a:r>
        </a:p>
      </dgm:t>
    </dgm:pt>
    <dgm:pt modelId="{F96C39BC-1A1E-8C43-9B1D-7ACC4A41C114}" type="parTrans" cxnId="{949DF565-4D9D-AC4F-B285-CC1B320509C6}">
      <dgm:prSet/>
      <dgm:spPr/>
      <dgm:t>
        <a:bodyPr/>
        <a:lstStyle/>
        <a:p>
          <a:endParaRPr lang="en-US"/>
        </a:p>
      </dgm:t>
    </dgm:pt>
    <dgm:pt modelId="{1E1B2B22-5FC8-AD41-86D0-A0C42FF65613}" type="sibTrans" cxnId="{949DF565-4D9D-AC4F-B285-CC1B320509C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11E4288-7266-E449-98DA-DC45034B62B2}">
      <dgm:prSet custT="1"/>
      <dgm:spPr>
        <a:solidFill>
          <a:srgbClr val="2A2035"/>
        </a:solidFill>
        <a:effectLst>
          <a:glow rad="190500">
            <a:schemeClr val="accent3">
              <a:lumMod val="75000"/>
              <a:alpha val="75000"/>
            </a:schemeClr>
          </a:glow>
        </a:effectLst>
        <a:scene3d>
          <a:camera prst="orthographicFront"/>
          <a:lightRig rig="threePt" dir="t"/>
        </a:scene3d>
        <a:sp3d contourW="12700" prstMaterial="plastic">
          <a:bevelT/>
          <a:bevelB/>
          <a:contourClr>
            <a:schemeClr val="tx1">
              <a:lumMod val="95000"/>
            </a:schemeClr>
          </a:contourClr>
        </a:sp3d>
      </dgm:spPr>
      <dgm:t>
        <a:bodyPr/>
        <a:lstStyle/>
        <a:p>
          <a:pPr algn="ctr" rtl="0"/>
          <a:r>
            <a:rPr lang="en-IE" sz="2000" dirty="0">
              <a:latin typeface="Avenir Next"/>
            </a:rPr>
            <a:t>The player with the highest value wins and gets all of the cards, and places them on the bottom of his/her pile</a:t>
          </a:r>
        </a:p>
      </dgm:t>
    </dgm:pt>
    <dgm:pt modelId="{FE952CB9-F55C-9E4E-B2E5-CC4D4A076CFD}" type="parTrans" cxnId="{D26CDDA8-CD31-124D-9BB9-8793230F8233}">
      <dgm:prSet/>
      <dgm:spPr/>
      <dgm:t>
        <a:bodyPr/>
        <a:lstStyle/>
        <a:p>
          <a:endParaRPr lang="en-US"/>
        </a:p>
      </dgm:t>
    </dgm:pt>
    <dgm:pt modelId="{CC67AA46-BAB9-ED47-A1D6-3167496EBAE3}" type="sibTrans" cxnId="{D26CDDA8-CD31-124D-9BB9-8793230F8233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5F6DF08-64E6-8A41-AF9A-FEA1A856B586}">
      <dgm:prSet custT="1"/>
      <dgm:spPr>
        <a:solidFill>
          <a:srgbClr val="2A2035"/>
        </a:solidFill>
        <a:effectLst>
          <a:glow rad="203200">
            <a:srgbClr val="1A96AF">
              <a:alpha val="75000"/>
            </a:srgbClr>
          </a:glow>
        </a:effectLst>
        <a:scene3d>
          <a:camera prst="orthographicFront"/>
          <a:lightRig rig="threePt" dir="t"/>
        </a:scene3d>
        <a:sp3d contourW="12700" prstMaterial="plastic">
          <a:bevelT w="127000" h="127000"/>
          <a:bevelB w="127000" h="127000"/>
          <a:contourClr>
            <a:schemeClr val="tx1">
              <a:lumMod val="95000"/>
            </a:schemeClr>
          </a:contourClr>
        </a:sp3d>
      </dgm:spPr>
      <dgm:t>
        <a:bodyPr/>
        <a:lstStyle/>
        <a:p>
          <a:pPr algn="ctr"/>
          <a:r>
            <a:rPr lang="en-IE" sz="2000" dirty="0">
              <a:latin typeface="Avenir Next"/>
            </a:rPr>
            <a:t>The player with all of the cards at the end is the winner</a:t>
          </a:r>
        </a:p>
      </dgm:t>
    </dgm:pt>
    <dgm:pt modelId="{20D87494-9F71-2841-A4F3-2FF6406BA751}" type="parTrans" cxnId="{3A6E9CB0-FF4F-2F49-BB5B-64B0CDBEAEF7}">
      <dgm:prSet/>
      <dgm:spPr/>
      <dgm:t>
        <a:bodyPr/>
        <a:lstStyle/>
        <a:p>
          <a:endParaRPr lang="en-US"/>
        </a:p>
      </dgm:t>
    </dgm:pt>
    <dgm:pt modelId="{4D89562F-9734-2946-BA97-ED46F51CE3A6}" type="sibTrans" cxnId="{3A6E9CB0-FF4F-2F49-BB5B-64B0CDBEAEF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CDEBAC7-B667-784F-AC8A-8C549A8706E3}" type="pres">
      <dgm:prSet presAssocID="{79C2E4DE-ABBA-D74A-B0D7-85DD072D565B}" presName="linear" presStyleCnt="0">
        <dgm:presLayoutVars>
          <dgm:animLvl val="lvl"/>
          <dgm:resizeHandles val="exact"/>
        </dgm:presLayoutVars>
      </dgm:prSet>
      <dgm:spPr/>
    </dgm:pt>
    <dgm:pt modelId="{8A120AD0-EF28-2344-8717-FBB190CC186F}" type="pres">
      <dgm:prSet presAssocID="{B6705E49-390D-584E-B9A3-E6764C89238C}" presName="parentText" presStyleLbl="node1" presStyleIdx="0" presStyleCnt="5" custLinFactNeighborY="41482">
        <dgm:presLayoutVars>
          <dgm:chMax val="0"/>
          <dgm:bulletEnabled val="1"/>
        </dgm:presLayoutVars>
      </dgm:prSet>
      <dgm:spPr/>
    </dgm:pt>
    <dgm:pt modelId="{E7ED98AD-032C-7642-9B8E-EB16B1927A8D}" type="pres">
      <dgm:prSet presAssocID="{69283906-2668-AE40-B053-D7884A733889}" presName="spacer" presStyleCnt="0"/>
      <dgm:spPr/>
    </dgm:pt>
    <dgm:pt modelId="{C2034ECE-0A50-0E41-A986-9C8546223583}" type="pres">
      <dgm:prSet presAssocID="{E09AE4D7-3FCA-8145-8C3D-7AA4FEE370A3}" presName="parentText" presStyleLbl="node1" presStyleIdx="1" presStyleCnt="5" custLinFactNeighborY="30441">
        <dgm:presLayoutVars>
          <dgm:chMax val="0"/>
          <dgm:bulletEnabled val="1"/>
        </dgm:presLayoutVars>
      </dgm:prSet>
      <dgm:spPr/>
    </dgm:pt>
    <dgm:pt modelId="{BCBBF2AD-989C-D34F-B04C-F5FE03A33D3F}" type="pres">
      <dgm:prSet presAssocID="{B867A131-5E88-F243-B57E-6A7B3A62E944}" presName="spacer" presStyleCnt="0"/>
      <dgm:spPr/>
    </dgm:pt>
    <dgm:pt modelId="{F257238D-BA36-C34C-B84D-83CFA5B214AA}" type="pres">
      <dgm:prSet presAssocID="{D0368078-3372-874A-B7C6-E823B2846279}" presName="parentText" presStyleLbl="node1" presStyleIdx="2" presStyleCnt="5" custLinFactNeighborY="19484">
        <dgm:presLayoutVars>
          <dgm:chMax val="0"/>
          <dgm:bulletEnabled val="1"/>
        </dgm:presLayoutVars>
      </dgm:prSet>
      <dgm:spPr/>
    </dgm:pt>
    <dgm:pt modelId="{A5981920-2852-554D-ADEB-BA9DB7E3C8F4}" type="pres">
      <dgm:prSet presAssocID="{1E1B2B22-5FC8-AD41-86D0-A0C42FF65613}" presName="spacer" presStyleCnt="0"/>
      <dgm:spPr/>
    </dgm:pt>
    <dgm:pt modelId="{935839D9-CEFF-D04E-92D0-AF9AE0A6C483}" type="pres">
      <dgm:prSet presAssocID="{E11E4288-7266-E449-98DA-DC45034B62B2}" presName="parentText" presStyleLbl="node1" presStyleIdx="3" presStyleCnt="5" custLinFactNeighborY="13867">
        <dgm:presLayoutVars>
          <dgm:chMax val="0"/>
          <dgm:bulletEnabled val="1"/>
        </dgm:presLayoutVars>
      </dgm:prSet>
      <dgm:spPr/>
    </dgm:pt>
    <dgm:pt modelId="{79BA8433-6A08-9745-98F5-A93F1AFDF83D}" type="pres">
      <dgm:prSet presAssocID="{CC67AA46-BAB9-ED47-A1D6-3167496EBAE3}" presName="spacer" presStyleCnt="0"/>
      <dgm:spPr/>
    </dgm:pt>
    <dgm:pt modelId="{A9C1176C-090C-7F48-8AC0-4C57C1EEC428}" type="pres">
      <dgm:prSet presAssocID="{65F6DF08-64E6-8A41-AF9A-FEA1A856B586}" presName="parentText" presStyleLbl="node1" presStyleIdx="4" presStyleCnt="5" custLinFactNeighborY="42597">
        <dgm:presLayoutVars>
          <dgm:chMax val="0"/>
          <dgm:bulletEnabled val="1"/>
        </dgm:presLayoutVars>
      </dgm:prSet>
      <dgm:spPr/>
    </dgm:pt>
  </dgm:ptLst>
  <dgm:cxnLst>
    <dgm:cxn modelId="{7B798400-369F-4948-844A-248B95880F69}" srcId="{79C2E4DE-ABBA-D74A-B0D7-85DD072D565B}" destId="{E09AE4D7-3FCA-8145-8C3D-7AA4FEE370A3}" srcOrd="1" destOrd="0" parTransId="{4133EF24-8847-0840-B368-408DBC29DB68}" sibTransId="{B867A131-5E88-F243-B57E-6A7B3A62E944}"/>
    <dgm:cxn modelId="{C3EB8F33-C29B-4B79-97D9-D2E9B7C8389B}" type="presOf" srcId="{D0368078-3372-874A-B7C6-E823B2846279}" destId="{F257238D-BA36-C34C-B84D-83CFA5B214AA}" srcOrd="0" destOrd="0" presId="urn:microsoft.com/office/officeart/2005/8/layout/vList2"/>
    <dgm:cxn modelId="{949DF565-4D9D-AC4F-B285-CC1B320509C6}" srcId="{79C2E4DE-ABBA-D74A-B0D7-85DD072D565B}" destId="{D0368078-3372-874A-B7C6-E823B2846279}" srcOrd="2" destOrd="0" parTransId="{F96C39BC-1A1E-8C43-9B1D-7ACC4A41C114}" sibTransId="{1E1B2B22-5FC8-AD41-86D0-A0C42FF65613}"/>
    <dgm:cxn modelId="{43CF9C71-3D00-4A0A-81C9-CC76C64021E0}" type="presOf" srcId="{79C2E4DE-ABBA-D74A-B0D7-85DD072D565B}" destId="{ACDEBAC7-B667-784F-AC8A-8C549A8706E3}" srcOrd="0" destOrd="0" presId="urn:microsoft.com/office/officeart/2005/8/layout/vList2"/>
    <dgm:cxn modelId="{A4082B73-71CA-42EE-9816-3A1057B18BB6}" type="presOf" srcId="{E11E4288-7266-E449-98DA-DC45034B62B2}" destId="{935839D9-CEFF-D04E-92D0-AF9AE0A6C483}" srcOrd="0" destOrd="0" presId="urn:microsoft.com/office/officeart/2005/8/layout/vList2"/>
    <dgm:cxn modelId="{5A7F547D-8F07-4BB5-8562-088CBCBAA1BA}" type="presOf" srcId="{65F6DF08-64E6-8A41-AF9A-FEA1A856B586}" destId="{A9C1176C-090C-7F48-8AC0-4C57C1EEC428}" srcOrd="0" destOrd="0" presId="urn:microsoft.com/office/officeart/2005/8/layout/vList2"/>
    <dgm:cxn modelId="{62E70497-00DB-4FBA-8325-721746C99C03}" type="presOf" srcId="{B6705E49-390D-584E-B9A3-E6764C89238C}" destId="{8A120AD0-EF28-2344-8717-FBB190CC186F}" srcOrd="0" destOrd="0" presId="urn:microsoft.com/office/officeart/2005/8/layout/vList2"/>
    <dgm:cxn modelId="{8FFA759B-6387-4764-9CB9-C4BDA82CD465}" type="presOf" srcId="{E09AE4D7-3FCA-8145-8C3D-7AA4FEE370A3}" destId="{C2034ECE-0A50-0E41-A986-9C8546223583}" srcOrd="0" destOrd="0" presId="urn:microsoft.com/office/officeart/2005/8/layout/vList2"/>
    <dgm:cxn modelId="{05954C9D-3CB4-734C-8B31-B3F0C6E101C9}" srcId="{79C2E4DE-ABBA-D74A-B0D7-85DD072D565B}" destId="{B6705E49-390D-584E-B9A3-E6764C89238C}" srcOrd="0" destOrd="0" parTransId="{5EE761F6-AD87-CA40-8D83-390FD8AA1ECD}" sibTransId="{69283906-2668-AE40-B053-D7884A733889}"/>
    <dgm:cxn modelId="{D26CDDA8-CD31-124D-9BB9-8793230F8233}" srcId="{79C2E4DE-ABBA-D74A-B0D7-85DD072D565B}" destId="{E11E4288-7266-E449-98DA-DC45034B62B2}" srcOrd="3" destOrd="0" parTransId="{FE952CB9-F55C-9E4E-B2E5-CC4D4A076CFD}" sibTransId="{CC67AA46-BAB9-ED47-A1D6-3167496EBAE3}"/>
    <dgm:cxn modelId="{3A6E9CB0-FF4F-2F49-BB5B-64B0CDBEAEF7}" srcId="{79C2E4DE-ABBA-D74A-B0D7-85DD072D565B}" destId="{65F6DF08-64E6-8A41-AF9A-FEA1A856B586}" srcOrd="4" destOrd="0" parTransId="{20D87494-9F71-2841-A4F3-2FF6406BA751}" sibTransId="{4D89562F-9734-2946-BA97-ED46F51CE3A6}"/>
    <dgm:cxn modelId="{852327B7-F8E9-40E6-B737-23B5D8BBAF74}" type="presParOf" srcId="{ACDEBAC7-B667-784F-AC8A-8C549A8706E3}" destId="{8A120AD0-EF28-2344-8717-FBB190CC186F}" srcOrd="0" destOrd="0" presId="urn:microsoft.com/office/officeart/2005/8/layout/vList2"/>
    <dgm:cxn modelId="{47205AEB-31F2-4B64-88A8-CA82956D1234}" type="presParOf" srcId="{ACDEBAC7-B667-784F-AC8A-8C549A8706E3}" destId="{E7ED98AD-032C-7642-9B8E-EB16B1927A8D}" srcOrd="1" destOrd="0" presId="urn:microsoft.com/office/officeart/2005/8/layout/vList2"/>
    <dgm:cxn modelId="{6A7BC32C-210F-4BD5-B270-94D977A390B8}" type="presParOf" srcId="{ACDEBAC7-B667-784F-AC8A-8C549A8706E3}" destId="{C2034ECE-0A50-0E41-A986-9C8546223583}" srcOrd="2" destOrd="0" presId="urn:microsoft.com/office/officeart/2005/8/layout/vList2"/>
    <dgm:cxn modelId="{1CBB648D-20D4-4760-8B28-F9F79711D42E}" type="presParOf" srcId="{ACDEBAC7-B667-784F-AC8A-8C549A8706E3}" destId="{BCBBF2AD-989C-D34F-B04C-F5FE03A33D3F}" srcOrd="3" destOrd="0" presId="urn:microsoft.com/office/officeart/2005/8/layout/vList2"/>
    <dgm:cxn modelId="{25B58EDC-5BA8-415E-981D-7CF94EEEE283}" type="presParOf" srcId="{ACDEBAC7-B667-784F-AC8A-8C549A8706E3}" destId="{F257238D-BA36-C34C-B84D-83CFA5B214AA}" srcOrd="4" destOrd="0" presId="urn:microsoft.com/office/officeart/2005/8/layout/vList2"/>
    <dgm:cxn modelId="{53D55896-111C-439A-8D4C-03C5417D21E9}" type="presParOf" srcId="{ACDEBAC7-B667-784F-AC8A-8C549A8706E3}" destId="{A5981920-2852-554D-ADEB-BA9DB7E3C8F4}" srcOrd="5" destOrd="0" presId="urn:microsoft.com/office/officeart/2005/8/layout/vList2"/>
    <dgm:cxn modelId="{C8C13477-3791-405C-81FD-98E9E8E06A62}" type="presParOf" srcId="{ACDEBAC7-B667-784F-AC8A-8C549A8706E3}" destId="{935839D9-CEFF-D04E-92D0-AF9AE0A6C483}" srcOrd="6" destOrd="0" presId="urn:microsoft.com/office/officeart/2005/8/layout/vList2"/>
    <dgm:cxn modelId="{D618A223-2E81-4FE9-81DF-EE715EF5203C}" type="presParOf" srcId="{ACDEBAC7-B667-784F-AC8A-8C549A8706E3}" destId="{79BA8433-6A08-9745-98F5-A93F1AFDF83D}" srcOrd="7" destOrd="0" presId="urn:microsoft.com/office/officeart/2005/8/layout/vList2"/>
    <dgm:cxn modelId="{CA36F137-E327-481E-AA0A-7A59B953B9CA}" type="presParOf" srcId="{ACDEBAC7-B667-784F-AC8A-8C549A8706E3}" destId="{A9C1176C-090C-7F48-8AC0-4C57C1EEC42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C2E4DE-ABBA-D74A-B0D7-85DD072D565B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705E49-390D-584E-B9A3-E6764C89238C}">
      <dgm:prSet custT="1"/>
      <dgm:spPr>
        <a:solidFill>
          <a:srgbClr val="2A2035"/>
        </a:solidFill>
        <a:effectLst>
          <a:glow rad="127000">
            <a:srgbClr val="FF0000">
              <a:alpha val="75000"/>
            </a:srgbClr>
          </a:glow>
        </a:effectLst>
        <a:scene3d>
          <a:camera prst="orthographicFront"/>
          <a:lightRig rig="threePt" dir="t"/>
        </a:scene3d>
        <a:sp3d contourW="12700" prstMaterial="plastic">
          <a:bevelT w="127000" h="127000"/>
          <a:bevelB w="133350" h="127000"/>
          <a:contourClr>
            <a:schemeClr val="tx1">
              <a:lumMod val="85000"/>
            </a:schemeClr>
          </a:contourClr>
        </a:sp3d>
      </dgm:spPr>
      <dgm:t>
        <a:bodyPr/>
        <a:lstStyle/>
        <a:p>
          <a:pPr algn="ctr" rtl="0"/>
          <a:r>
            <a:rPr lang="en-IE" sz="1600" dirty="0">
              <a:latin typeface="Avenir Next"/>
            </a:rPr>
            <a:t> </a:t>
          </a:r>
          <a:r>
            <a:rPr lang="en-IE" sz="2000" dirty="0">
              <a:latin typeface="Avenir Next"/>
            </a:rPr>
            <a:t>There are 8 groups of cards</a:t>
          </a:r>
        </a:p>
      </dgm:t>
    </dgm:pt>
    <dgm:pt modelId="{5EE761F6-AD87-CA40-8D83-390FD8AA1ECD}" type="parTrans" cxnId="{05954C9D-3CB4-734C-8B31-B3F0C6E101C9}">
      <dgm:prSet/>
      <dgm:spPr/>
      <dgm:t>
        <a:bodyPr/>
        <a:lstStyle/>
        <a:p>
          <a:endParaRPr lang="en-US"/>
        </a:p>
      </dgm:t>
    </dgm:pt>
    <dgm:pt modelId="{69283906-2668-AE40-B053-D7884A733889}" type="sibTrans" cxnId="{05954C9D-3CB4-734C-8B31-B3F0C6E101C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09AE4D7-3FCA-8145-8C3D-7AA4FEE370A3}">
      <dgm:prSet custT="1"/>
      <dgm:spPr>
        <a:solidFill>
          <a:srgbClr val="2A2035"/>
        </a:solidFill>
        <a:effectLst>
          <a:glow rad="177800">
            <a:srgbClr val="FF6600">
              <a:alpha val="77000"/>
            </a:srgbClr>
          </a:glow>
        </a:effectLst>
        <a:scene3d>
          <a:camera prst="orthographicFront"/>
          <a:lightRig rig="threePt" dir="t"/>
        </a:scene3d>
        <a:sp3d contourW="12700" prstMaterial="plastic">
          <a:bevelT w="127000" h="127000"/>
          <a:bevelB w="127000" h="127000"/>
          <a:contourClr>
            <a:schemeClr val="tx1">
              <a:lumMod val="95000"/>
            </a:schemeClr>
          </a:contourClr>
        </a:sp3d>
      </dgm:spPr>
      <dgm:t>
        <a:bodyPr/>
        <a:lstStyle/>
        <a:p>
          <a:pPr algn="ctr" rtl="0"/>
          <a:r>
            <a:rPr lang="en-IE" sz="2000" dirty="0">
              <a:latin typeface="Avenir Next"/>
            </a:rPr>
            <a:t>Each group contains 3 steps of differentiation</a:t>
          </a:r>
        </a:p>
      </dgm:t>
    </dgm:pt>
    <dgm:pt modelId="{4133EF24-8847-0840-B368-408DBC29DB68}" type="parTrans" cxnId="{7B798400-369F-4948-844A-248B95880F69}">
      <dgm:prSet/>
      <dgm:spPr/>
      <dgm:t>
        <a:bodyPr/>
        <a:lstStyle/>
        <a:p>
          <a:endParaRPr lang="en-US"/>
        </a:p>
      </dgm:t>
    </dgm:pt>
    <dgm:pt modelId="{B867A131-5E88-F243-B57E-6A7B3A62E944}" type="sibTrans" cxnId="{7B798400-369F-4948-844A-248B95880F6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0368078-3372-874A-B7C6-E823B2846279}">
      <dgm:prSet custT="1"/>
      <dgm:spPr>
        <a:solidFill>
          <a:srgbClr val="2A2035"/>
        </a:solidFill>
        <a:effectLst>
          <a:glow rad="139700">
            <a:srgbClr val="FFFF00">
              <a:alpha val="75000"/>
            </a:srgbClr>
          </a:glow>
        </a:effectLst>
        <a:scene3d>
          <a:camera prst="orthographicFront"/>
          <a:lightRig rig="threePt" dir="t"/>
        </a:scene3d>
        <a:sp3d contourW="12700" prstMaterial="plastic">
          <a:bevelT w="133350" h="133350"/>
          <a:bevelB w="139700" h="127000"/>
          <a:contourClr>
            <a:schemeClr val="tx1">
              <a:lumMod val="85000"/>
            </a:schemeClr>
          </a:contourClr>
        </a:sp3d>
      </dgm:spPr>
      <dgm:t>
        <a:bodyPr/>
        <a:lstStyle/>
        <a:p>
          <a:pPr algn="ctr" rtl="0"/>
          <a:r>
            <a:rPr lang="en-IE" sz="2000" dirty="0">
              <a:latin typeface="Avenir Next"/>
            </a:rPr>
            <a:t>Take note of the different types of cells and what they specialise in</a:t>
          </a:r>
        </a:p>
      </dgm:t>
    </dgm:pt>
    <dgm:pt modelId="{F96C39BC-1A1E-8C43-9B1D-7ACC4A41C114}" type="parTrans" cxnId="{949DF565-4D9D-AC4F-B285-CC1B320509C6}">
      <dgm:prSet/>
      <dgm:spPr/>
      <dgm:t>
        <a:bodyPr/>
        <a:lstStyle/>
        <a:p>
          <a:endParaRPr lang="en-US"/>
        </a:p>
      </dgm:t>
    </dgm:pt>
    <dgm:pt modelId="{1E1B2B22-5FC8-AD41-86D0-A0C42FF65613}" type="sibTrans" cxnId="{949DF565-4D9D-AC4F-B285-CC1B320509C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11E4288-7266-E449-98DA-DC45034B62B2}">
      <dgm:prSet custT="1"/>
      <dgm:spPr>
        <a:solidFill>
          <a:srgbClr val="2A2035"/>
        </a:solidFill>
        <a:effectLst>
          <a:glow rad="190500">
            <a:schemeClr val="accent3">
              <a:lumMod val="75000"/>
              <a:alpha val="75000"/>
            </a:schemeClr>
          </a:glow>
        </a:effectLst>
        <a:scene3d>
          <a:camera prst="orthographicFront"/>
          <a:lightRig rig="threePt" dir="t"/>
        </a:scene3d>
        <a:sp3d contourW="12700" prstMaterial="plastic">
          <a:bevelT/>
          <a:bevelB/>
          <a:contourClr>
            <a:schemeClr val="tx1">
              <a:lumMod val="95000"/>
            </a:schemeClr>
          </a:contourClr>
        </a:sp3d>
      </dgm:spPr>
      <dgm:t>
        <a:bodyPr/>
        <a:lstStyle/>
        <a:p>
          <a:pPr algn="ctr" rtl="0"/>
          <a:r>
            <a:rPr lang="en-IE" sz="2000" dirty="0">
              <a:latin typeface="Avenir Next"/>
            </a:rPr>
            <a:t>Notice how the </a:t>
          </a:r>
          <a:r>
            <a:rPr lang="en-IE" sz="2000" b="1" dirty="0">
              <a:latin typeface="Avenir Next"/>
            </a:rPr>
            <a:t>higher</a:t>
          </a:r>
          <a:r>
            <a:rPr lang="en-IE" sz="2000" dirty="0">
              <a:latin typeface="Avenir Next"/>
            </a:rPr>
            <a:t> differentiated a cell is, the </a:t>
          </a:r>
          <a:r>
            <a:rPr lang="en-IE" sz="2000" b="1" dirty="0">
              <a:latin typeface="Avenir Next"/>
            </a:rPr>
            <a:t>lower</a:t>
          </a:r>
          <a:r>
            <a:rPr lang="en-IE" sz="2000" dirty="0">
              <a:latin typeface="Avenir Next"/>
            </a:rPr>
            <a:t> its self-renewing power</a:t>
          </a:r>
        </a:p>
      </dgm:t>
    </dgm:pt>
    <dgm:pt modelId="{FE952CB9-F55C-9E4E-B2E5-CC4D4A076CFD}" type="parTrans" cxnId="{D26CDDA8-CD31-124D-9BB9-8793230F8233}">
      <dgm:prSet/>
      <dgm:spPr/>
      <dgm:t>
        <a:bodyPr/>
        <a:lstStyle/>
        <a:p>
          <a:endParaRPr lang="en-US"/>
        </a:p>
      </dgm:t>
    </dgm:pt>
    <dgm:pt modelId="{CC67AA46-BAB9-ED47-A1D6-3167496EBAE3}" type="sibTrans" cxnId="{D26CDDA8-CD31-124D-9BB9-8793230F8233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5F6DF08-64E6-8A41-AF9A-FEA1A856B586}">
      <dgm:prSet custT="1"/>
      <dgm:spPr>
        <a:solidFill>
          <a:srgbClr val="2A2035"/>
        </a:solidFill>
        <a:effectLst>
          <a:glow rad="203200">
            <a:srgbClr val="1A96AF">
              <a:alpha val="75000"/>
            </a:srgbClr>
          </a:glow>
        </a:effectLst>
        <a:scene3d>
          <a:camera prst="orthographicFront"/>
          <a:lightRig rig="threePt" dir="t"/>
        </a:scene3d>
        <a:sp3d contourW="12700" prstMaterial="plastic">
          <a:bevelT w="127000" h="127000"/>
          <a:bevelB w="127000" h="127000"/>
          <a:contourClr>
            <a:schemeClr val="tx1">
              <a:lumMod val="95000"/>
            </a:schemeClr>
          </a:contourClr>
        </a:sp3d>
      </dgm:spPr>
      <dgm:t>
        <a:bodyPr/>
        <a:lstStyle/>
        <a:p>
          <a:pPr algn="ctr"/>
          <a:r>
            <a:rPr lang="en-IE" sz="2000" dirty="0">
              <a:latin typeface="Avenir Next"/>
            </a:rPr>
            <a:t>Notice how the </a:t>
          </a:r>
          <a:r>
            <a:rPr lang="en-IE" sz="2000" b="1" dirty="0">
              <a:latin typeface="Avenir Next"/>
            </a:rPr>
            <a:t>lower</a:t>
          </a:r>
          <a:r>
            <a:rPr lang="en-IE" sz="2000" dirty="0">
              <a:latin typeface="Avenir Next"/>
            </a:rPr>
            <a:t> differentiated a cell is, the </a:t>
          </a:r>
          <a:r>
            <a:rPr lang="en-IE" sz="2000" b="1" dirty="0">
              <a:latin typeface="Avenir Next"/>
            </a:rPr>
            <a:t>higher</a:t>
          </a:r>
          <a:r>
            <a:rPr lang="en-IE" sz="2000" dirty="0">
              <a:latin typeface="Avenir Next"/>
            </a:rPr>
            <a:t> its self-renewing power </a:t>
          </a:r>
        </a:p>
      </dgm:t>
    </dgm:pt>
    <dgm:pt modelId="{20D87494-9F71-2841-A4F3-2FF6406BA751}" type="parTrans" cxnId="{3A6E9CB0-FF4F-2F49-BB5B-64B0CDBEAEF7}">
      <dgm:prSet/>
      <dgm:spPr/>
      <dgm:t>
        <a:bodyPr/>
        <a:lstStyle/>
        <a:p>
          <a:endParaRPr lang="en-US"/>
        </a:p>
      </dgm:t>
    </dgm:pt>
    <dgm:pt modelId="{4D89562F-9734-2946-BA97-ED46F51CE3A6}" type="sibTrans" cxnId="{3A6E9CB0-FF4F-2F49-BB5B-64B0CDBEAEF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CDEBAC7-B667-784F-AC8A-8C549A8706E3}" type="pres">
      <dgm:prSet presAssocID="{79C2E4DE-ABBA-D74A-B0D7-85DD072D565B}" presName="linear" presStyleCnt="0">
        <dgm:presLayoutVars>
          <dgm:animLvl val="lvl"/>
          <dgm:resizeHandles val="exact"/>
        </dgm:presLayoutVars>
      </dgm:prSet>
      <dgm:spPr/>
    </dgm:pt>
    <dgm:pt modelId="{8A120AD0-EF28-2344-8717-FBB190CC186F}" type="pres">
      <dgm:prSet presAssocID="{B6705E49-390D-584E-B9A3-E6764C89238C}" presName="parentText" presStyleLbl="node1" presStyleIdx="0" presStyleCnt="5" custLinFactNeighborY="41482">
        <dgm:presLayoutVars>
          <dgm:chMax val="0"/>
          <dgm:bulletEnabled val="1"/>
        </dgm:presLayoutVars>
      </dgm:prSet>
      <dgm:spPr/>
    </dgm:pt>
    <dgm:pt modelId="{E7ED98AD-032C-7642-9B8E-EB16B1927A8D}" type="pres">
      <dgm:prSet presAssocID="{69283906-2668-AE40-B053-D7884A733889}" presName="spacer" presStyleCnt="0"/>
      <dgm:spPr/>
    </dgm:pt>
    <dgm:pt modelId="{C2034ECE-0A50-0E41-A986-9C8546223583}" type="pres">
      <dgm:prSet presAssocID="{E09AE4D7-3FCA-8145-8C3D-7AA4FEE370A3}" presName="parentText" presStyleLbl="node1" presStyleIdx="1" presStyleCnt="5" custLinFactNeighborY="30441">
        <dgm:presLayoutVars>
          <dgm:chMax val="0"/>
          <dgm:bulletEnabled val="1"/>
        </dgm:presLayoutVars>
      </dgm:prSet>
      <dgm:spPr/>
    </dgm:pt>
    <dgm:pt modelId="{BCBBF2AD-989C-D34F-B04C-F5FE03A33D3F}" type="pres">
      <dgm:prSet presAssocID="{B867A131-5E88-F243-B57E-6A7B3A62E944}" presName="spacer" presStyleCnt="0"/>
      <dgm:spPr/>
    </dgm:pt>
    <dgm:pt modelId="{F257238D-BA36-C34C-B84D-83CFA5B214AA}" type="pres">
      <dgm:prSet presAssocID="{D0368078-3372-874A-B7C6-E823B2846279}" presName="parentText" presStyleLbl="node1" presStyleIdx="2" presStyleCnt="5" custLinFactNeighborY="19484">
        <dgm:presLayoutVars>
          <dgm:chMax val="0"/>
          <dgm:bulletEnabled val="1"/>
        </dgm:presLayoutVars>
      </dgm:prSet>
      <dgm:spPr/>
    </dgm:pt>
    <dgm:pt modelId="{A5981920-2852-554D-ADEB-BA9DB7E3C8F4}" type="pres">
      <dgm:prSet presAssocID="{1E1B2B22-5FC8-AD41-86D0-A0C42FF65613}" presName="spacer" presStyleCnt="0"/>
      <dgm:spPr/>
    </dgm:pt>
    <dgm:pt modelId="{935839D9-CEFF-D04E-92D0-AF9AE0A6C483}" type="pres">
      <dgm:prSet presAssocID="{E11E4288-7266-E449-98DA-DC45034B62B2}" presName="parentText" presStyleLbl="node1" presStyleIdx="3" presStyleCnt="5" custLinFactNeighborY="13867">
        <dgm:presLayoutVars>
          <dgm:chMax val="0"/>
          <dgm:bulletEnabled val="1"/>
        </dgm:presLayoutVars>
      </dgm:prSet>
      <dgm:spPr/>
    </dgm:pt>
    <dgm:pt modelId="{79BA8433-6A08-9745-98F5-A93F1AFDF83D}" type="pres">
      <dgm:prSet presAssocID="{CC67AA46-BAB9-ED47-A1D6-3167496EBAE3}" presName="spacer" presStyleCnt="0"/>
      <dgm:spPr/>
    </dgm:pt>
    <dgm:pt modelId="{A9C1176C-090C-7F48-8AC0-4C57C1EEC428}" type="pres">
      <dgm:prSet presAssocID="{65F6DF08-64E6-8A41-AF9A-FEA1A856B586}" presName="parentText" presStyleLbl="node1" presStyleIdx="4" presStyleCnt="5" custLinFactNeighborY="42597">
        <dgm:presLayoutVars>
          <dgm:chMax val="0"/>
          <dgm:bulletEnabled val="1"/>
        </dgm:presLayoutVars>
      </dgm:prSet>
      <dgm:spPr/>
    </dgm:pt>
  </dgm:ptLst>
  <dgm:cxnLst>
    <dgm:cxn modelId="{7B798400-369F-4948-844A-248B95880F69}" srcId="{79C2E4DE-ABBA-D74A-B0D7-85DD072D565B}" destId="{E09AE4D7-3FCA-8145-8C3D-7AA4FEE370A3}" srcOrd="1" destOrd="0" parTransId="{4133EF24-8847-0840-B368-408DBC29DB68}" sibTransId="{B867A131-5E88-F243-B57E-6A7B3A62E944}"/>
    <dgm:cxn modelId="{949DF565-4D9D-AC4F-B285-CC1B320509C6}" srcId="{79C2E4DE-ABBA-D74A-B0D7-85DD072D565B}" destId="{D0368078-3372-874A-B7C6-E823B2846279}" srcOrd="2" destOrd="0" parTransId="{F96C39BC-1A1E-8C43-9B1D-7ACC4A41C114}" sibTransId="{1E1B2B22-5FC8-AD41-86D0-A0C42FF65613}"/>
    <dgm:cxn modelId="{F109B757-EA15-4BD6-BE3B-5B8450EF0285}" type="presOf" srcId="{B6705E49-390D-584E-B9A3-E6764C89238C}" destId="{8A120AD0-EF28-2344-8717-FBB190CC186F}" srcOrd="0" destOrd="0" presId="urn:microsoft.com/office/officeart/2005/8/layout/vList2"/>
    <dgm:cxn modelId="{3870DF57-FE88-48D8-859A-9F0D08A1991B}" type="presOf" srcId="{D0368078-3372-874A-B7C6-E823B2846279}" destId="{F257238D-BA36-C34C-B84D-83CFA5B214AA}" srcOrd="0" destOrd="0" presId="urn:microsoft.com/office/officeart/2005/8/layout/vList2"/>
    <dgm:cxn modelId="{352FE582-7D34-488D-8EF6-14599282EB76}" type="presOf" srcId="{65F6DF08-64E6-8A41-AF9A-FEA1A856B586}" destId="{A9C1176C-090C-7F48-8AC0-4C57C1EEC428}" srcOrd="0" destOrd="0" presId="urn:microsoft.com/office/officeart/2005/8/layout/vList2"/>
    <dgm:cxn modelId="{05954C9D-3CB4-734C-8B31-B3F0C6E101C9}" srcId="{79C2E4DE-ABBA-D74A-B0D7-85DD072D565B}" destId="{B6705E49-390D-584E-B9A3-E6764C89238C}" srcOrd="0" destOrd="0" parTransId="{5EE761F6-AD87-CA40-8D83-390FD8AA1ECD}" sibTransId="{69283906-2668-AE40-B053-D7884A733889}"/>
    <dgm:cxn modelId="{D26CDDA8-CD31-124D-9BB9-8793230F8233}" srcId="{79C2E4DE-ABBA-D74A-B0D7-85DD072D565B}" destId="{E11E4288-7266-E449-98DA-DC45034B62B2}" srcOrd="3" destOrd="0" parTransId="{FE952CB9-F55C-9E4E-B2E5-CC4D4A076CFD}" sibTransId="{CC67AA46-BAB9-ED47-A1D6-3167496EBAE3}"/>
    <dgm:cxn modelId="{70B6DCAA-C226-4655-AB66-3CFF03A216E7}" type="presOf" srcId="{E11E4288-7266-E449-98DA-DC45034B62B2}" destId="{935839D9-CEFF-D04E-92D0-AF9AE0A6C483}" srcOrd="0" destOrd="0" presId="urn:microsoft.com/office/officeart/2005/8/layout/vList2"/>
    <dgm:cxn modelId="{6008DCAC-B5E0-4B28-91C7-DB6CBE83E956}" type="presOf" srcId="{E09AE4D7-3FCA-8145-8C3D-7AA4FEE370A3}" destId="{C2034ECE-0A50-0E41-A986-9C8546223583}" srcOrd="0" destOrd="0" presId="urn:microsoft.com/office/officeart/2005/8/layout/vList2"/>
    <dgm:cxn modelId="{3A6E9CB0-FF4F-2F49-BB5B-64B0CDBEAEF7}" srcId="{79C2E4DE-ABBA-D74A-B0D7-85DD072D565B}" destId="{65F6DF08-64E6-8A41-AF9A-FEA1A856B586}" srcOrd="4" destOrd="0" parTransId="{20D87494-9F71-2841-A4F3-2FF6406BA751}" sibTransId="{4D89562F-9734-2946-BA97-ED46F51CE3A6}"/>
    <dgm:cxn modelId="{FF11C2BC-1C20-417E-8346-032765DAFE4B}" type="presOf" srcId="{79C2E4DE-ABBA-D74A-B0D7-85DD072D565B}" destId="{ACDEBAC7-B667-784F-AC8A-8C549A8706E3}" srcOrd="0" destOrd="0" presId="urn:microsoft.com/office/officeart/2005/8/layout/vList2"/>
    <dgm:cxn modelId="{1F571324-4624-49FC-BD32-A0CECC93A284}" type="presParOf" srcId="{ACDEBAC7-B667-784F-AC8A-8C549A8706E3}" destId="{8A120AD0-EF28-2344-8717-FBB190CC186F}" srcOrd="0" destOrd="0" presId="urn:microsoft.com/office/officeart/2005/8/layout/vList2"/>
    <dgm:cxn modelId="{21F6119E-FC85-4AD7-A503-A61BEFF7F15E}" type="presParOf" srcId="{ACDEBAC7-B667-784F-AC8A-8C549A8706E3}" destId="{E7ED98AD-032C-7642-9B8E-EB16B1927A8D}" srcOrd="1" destOrd="0" presId="urn:microsoft.com/office/officeart/2005/8/layout/vList2"/>
    <dgm:cxn modelId="{2D8F5DC2-E782-4262-93C3-B75DBE0B6233}" type="presParOf" srcId="{ACDEBAC7-B667-784F-AC8A-8C549A8706E3}" destId="{C2034ECE-0A50-0E41-A986-9C8546223583}" srcOrd="2" destOrd="0" presId="urn:microsoft.com/office/officeart/2005/8/layout/vList2"/>
    <dgm:cxn modelId="{4467EF2C-FE64-4128-A07C-72290EC67143}" type="presParOf" srcId="{ACDEBAC7-B667-784F-AC8A-8C549A8706E3}" destId="{BCBBF2AD-989C-D34F-B04C-F5FE03A33D3F}" srcOrd="3" destOrd="0" presId="urn:microsoft.com/office/officeart/2005/8/layout/vList2"/>
    <dgm:cxn modelId="{AF82CF8B-213F-43CB-9645-EF9ED557EA20}" type="presParOf" srcId="{ACDEBAC7-B667-784F-AC8A-8C549A8706E3}" destId="{F257238D-BA36-C34C-B84D-83CFA5B214AA}" srcOrd="4" destOrd="0" presId="urn:microsoft.com/office/officeart/2005/8/layout/vList2"/>
    <dgm:cxn modelId="{11633E3D-FC92-459E-B9C9-50E8E37BC7E7}" type="presParOf" srcId="{ACDEBAC7-B667-784F-AC8A-8C549A8706E3}" destId="{A5981920-2852-554D-ADEB-BA9DB7E3C8F4}" srcOrd="5" destOrd="0" presId="urn:microsoft.com/office/officeart/2005/8/layout/vList2"/>
    <dgm:cxn modelId="{A5B19A6D-BD75-46DA-ADE0-503900B9ECE1}" type="presParOf" srcId="{ACDEBAC7-B667-784F-AC8A-8C549A8706E3}" destId="{935839D9-CEFF-D04E-92D0-AF9AE0A6C483}" srcOrd="6" destOrd="0" presId="urn:microsoft.com/office/officeart/2005/8/layout/vList2"/>
    <dgm:cxn modelId="{12D8BCD1-6F3C-47A3-933C-3FA6AD439597}" type="presParOf" srcId="{ACDEBAC7-B667-784F-AC8A-8C549A8706E3}" destId="{79BA8433-6A08-9745-98F5-A93F1AFDF83D}" srcOrd="7" destOrd="0" presId="urn:microsoft.com/office/officeart/2005/8/layout/vList2"/>
    <dgm:cxn modelId="{DC858B41-75BD-4C88-83EC-6BB245995A19}" type="presParOf" srcId="{ACDEBAC7-B667-784F-AC8A-8C549A8706E3}" destId="{A9C1176C-090C-7F48-8AC0-4C57C1EEC42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583AD-1CA6-E341-889D-9BAB65CFEF7C}">
      <dsp:nvSpPr>
        <dsp:cNvPr id="0" name=""/>
        <dsp:cNvSpPr/>
      </dsp:nvSpPr>
      <dsp:spPr>
        <a:xfrm>
          <a:off x="3255597" y="-90957"/>
          <a:ext cx="2023204" cy="1367623"/>
        </a:xfrm>
        <a:prstGeom prst="roundRect">
          <a:avLst/>
        </a:prstGeom>
        <a:solidFill>
          <a:srgbClr val="706C97"/>
        </a:solidFill>
        <a:ln>
          <a:noFill/>
        </a:ln>
        <a:effectLst>
          <a:glow rad="165100">
            <a:schemeClr val="accent4">
              <a:lumMod val="20000"/>
              <a:lumOff val="80000"/>
              <a:alpha val="67000"/>
            </a:schemeClr>
          </a:glow>
        </a:effectLst>
        <a:scene3d>
          <a:camera prst="orthographicFront"/>
          <a:lightRig rig="threePt" dir="t"/>
        </a:scene3d>
        <a:sp3d>
          <a:bevelT w="152400" h="152400" prst="artDeco"/>
          <a:bevelB w="152400" h="15875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>
              <a:latin typeface="Avenir Next"/>
            </a:rPr>
            <a:t>Cells are the smallest building blocks that make up the body </a:t>
          </a:r>
          <a:endParaRPr lang="en-US" sz="1600" kern="1200" dirty="0"/>
        </a:p>
      </dsp:txBody>
      <dsp:txXfrm>
        <a:off x="3322359" y="-24195"/>
        <a:ext cx="1889680" cy="1234099"/>
      </dsp:txXfrm>
    </dsp:sp>
    <dsp:sp modelId="{A36DD13F-721A-D841-969B-ADA5D7F92E49}">
      <dsp:nvSpPr>
        <dsp:cNvPr id="0" name=""/>
        <dsp:cNvSpPr/>
      </dsp:nvSpPr>
      <dsp:spPr>
        <a:xfrm>
          <a:off x="3911930" y="787825"/>
          <a:ext cx="3894101" cy="3894101"/>
        </a:xfrm>
        <a:custGeom>
          <a:avLst/>
          <a:gdLst/>
          <a:ahLst/>
          <a:cxnLst/>
          <a:rect l="0" t="0" r="0" b="0"/>
          <a:pathLst>
            <a:path>
              <a:moveTo>
                <a:pt x="1826249" y="3751"/>
              </a:moveTo>
              <a:arcTo wR="1947050" hR="1947050" stAng="15986574" swAng="2781444"/>
            </a:path>
          </a:pathLst>
        </a:custGeom>
        <a:noFill/>
        <a:ln w="9525" cap="flat" cmpd="sng" algn="ctr">
          <a:solidFill>
            <a:srgbClr val="FF66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89BF1-692C-394B-9D80-7275BEDC638C}">
      <dsp:nvSpPr>
        <dsp:cNvPr id="0" name=""/>
        <dsp:cNvSpPr/>
      </dsp:nvSpPr>
      <dsp:spPr>
        <a:xfrm>
          <a:off x="6689363" y="1662478"/>
          <a:ext cx="1814810" cy="1395899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glow rad="127000">
            <a:schemeClr val="accent4">
              <a:lumMod val="20000"/>
              <a:lumOff val="80000"/>
              <a:alpha val="68000"/>
            </a:schemeClr>
          </a:glow>
        </a:effectLst>
        <a:scene3d>
          <a:camera prst="orthographicFront"/>
          <a:lightRig rig="threePt" dir="t"/>
        </a:scene3d>
        <a:sp3d>
          <a:bevelT w="152400" h="152400" prst="artDeco"/>
          <a:bevelB w="158750" h="1524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>
              <a:latin typeface="Avenir Next"/>
            </a:rPr>
            <a:t>There are 3 types of cells: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400" b="1" i="0" kern="1200" dirty="0">
              <a:solidFill>
                <a:srgbClr val="FF6600"/>
              </a:solidFill>
              <a:latin typeface="Avenir Next"/>
            </a:rPr>
            <a:t>Young Cells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400" b="1" i="0" kern="1200" dirty="0">
              <a:solidFill>
                <a:srgbClr val="FF6600"/>
              </a:solidFill>
              <a:latin typeface="Avenir Next"/>
            </a:rPr>
            <a:t>Teenage Cells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400" b="1" i="0" kern="1200" dirty="0">
              <a:solidFill>
                <a:srgbClr val="FF6600"/>
              </a:solidFill>
              <a:latin typeface="Avenir Next"/>
            </a:rPr>
            <a:t>Grown Up Cells</a:t>
          </a:r>
        </a:p>
      </dsp:txBody>
      <dsp:txXfrm>
        <a:off x="6757505" y="1730620"/>
        <a:ext cx="1678526" cy="1259615"/>
      </dsp:txXfrm>
    </dsp:sp>
    <dsp:sp modelId="{89667BDB-59DB-BB45-B1B6-29E4C3BA6664}">
      <dsp:nvSpPr>
        <dsp:cNvPr id="0" name=""/>
        <dsp:cNvSpPr/>
      </dsp:nvSpPr>
      <dsp:spPr>
        <a:xfrm>
          <a:off x="3813820" y="369452"/>
          <a:ext cx="3894101" cy="3894101"/>
        </a:xfrm>
        <a:custGeom>
          <a:avLst/>
          <a:gdLst/>
          <a:ahLst/>
          <a:cxnLst/>
          <a:rect l="0" t="0" r="0" b="0"/>
          <a:pathLst>
            <a:path>
              <a:moveTo>
                <a:pt x="3493397" y="3130190"/>
              </a:moveTo>
              <a:arcTo wR="1947050" hR="1947050" stAng="2245219" swAng="3112213"/>
            </a:path>
          </a:pathLst>
        </a:custGeom>
        <a:noFill/>
        <a:ln w="9525" cap="flat" cmpd="sng" algn="ctr">
          <a:solidFill>
            <a:srgbClr val="FF66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BFACA-2E1B-6143-8068-A34A8A1344BE}">
      <dsp:nvSpPr>
        <dsp:cNvPr id="0" name=""/>
        <dsp:cNvSpPr/>
      </dsp:nvSpPr>
      <dsp:spPr>
        <a:xfrm>
          <a:off x="3254898" y="3802955"/>
          <a:ext cx="2024602" cy="1368001"/>
        </a:xfrm>
        <a:prstGeom prst="roundRect">
          <a:avLst/>
        </a:prstGeom>
        <a:solidFill>
          <a:srgbClr val="706C97"/>
        </a:solidFill>
        <a:ln>
          <a:noFill/>
        </a:ln>
        <a:effectLst>
          <a:glow rad="114300">
            <a:schemeClr val="accent4">
              <a:lumMod val="20000"/>
              <a:lumOff val="80000"/>
              <a:alpha val="67000"/>
            </a:schemeClr>
          </a:glow>
        </a:effectLst>
        <a:scene3d>
          <a:camera prst="orthographicFront"/>
          <a:lightRig rig="threePt" dir="t"/>
        </a:scene3d>
        <a:sp3d>
          <a:bevelT w="152400" h="152400" prst="artDeco"/>
          <a:bevelB w="158750" h="1524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>
              <a:latin typeface="Avenir Next"/>
            </a:rPr>
            <a:t>As a cell gets older it gets more defined and is “stuck” as a certain type of cell</a:t>
          </a:r>
        </a:p>
      </dsp:txBody>
      <dsp:txXfrm>
        <a:off x="3321678" y="3869735"/>
        <a:ext cx="1891042" cy="1234441"/>
      </dsp:txXfrm>
    </dsp:sp>
    <dsp:sp modelId="{34BFE4AF-3A03-804C-9A57-FD7EACDB8101}">
      <dsp:nvSpPr>
        <dsp:cNvPr id="0" name=""/>
        <dsp:cNvSpPr/>
      </dsp:nvSpPr>
      <dsp:spPr>
        <a:xfrm>
          <a:off x="865359" y="359956"/>
          <a:ext cx="3894101" cy="3894101"/>
        </a:xfrm>
        <a:custGeom>
          <a:avLst/>
          <a:gdLst/>
          <a:ahLst/>
          <a:cxnLst/>
          <a:rect l="0" t="0" r="0" b="0"/>
          <a:pathLst>
            <a:path>
              <a:moveTo>
                <a:pt x="1906281" y="3893674"/>
              </a:moveTo>
              <a:arcTo wR="1947050" hR="1947050" stAng="5471988" swAng="2926089"/>
            </a:path>
          </a:pathLst>
        </a:custGeom>
        <a:noFill/>
        <a:ln w="9525" cap="flat" cmpd="sng" algn="ctr">
          <a:solidFill>
            <a:srgbClr val="FF66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CC899-829E-1F4F-8640-1DAF6E6395B0}">
      <dsp:nvSpPr>
        <dsp:cNvPr id="0" name=""/>
        <dsp:cNvSpPr/>
      </dsp:nvSpPr>
      <dsp:spPr>
        <a:xfrm>
          <a:off x="94920" y="1693163"/>
          <a:ext cx="1814810" cy="1458089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glow rad="139700">
            <a:schemeClr val="accent4">
              <a:lumMod val="20000"/>
              <a:lumOff val="80000"/>
              <a:alpha val="53000"/>
            </a:schemeClr>
          </a:glow>
        </a:effectLst>
        <a:scene3d>
          <a:camera prst="orthographicFront"/>
          <a:lightRig rig="threePt" dir="t"/>
        </a:scene3d>
        <a:sp3d>
          <a:bevelT w="152400" h="152400" prst="artDeco"/>
          <a:bevelB w="152400" h="1524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>
              <a:latin typeface="Avenir Next"/>
            </a:rPr>
            <a:t>As a cell gets older it can lose the ability to change or </a:t>
          </a:r>
          <a:r>
            <a:rPr lang="en-IE" sz="1600" b="1" kern="1200" dirty="0">
              <a:solidFill>
                <a:schemeClr val="accent3"/>
              </a:solidFill>
              <a:latin typeface="Avenir Next"/>
            </a:rPr>
            <a:t>regenerate</a:t>
          </a:r>
          <a:endParaRPr lang="en-IE" sz="1600" kern="1200" dirty="0">
            <a:solidFill>
              <a:schemeClr val="accent3"/>
            </a:solidFill>
            <a:latin typeface="Avenir Next"/>
          </a:endParaRPr>
        </a:p>
      </dsp:txBody>
      <dsp:txXfrm>
        <a:off x="166098" y="1764341"/>
        <a:ext cx="1672454" cy="1315733"/>
      </dsp:txXfrm>
    </dsp:sp>
    <dsp:sp modelId="{BF8051A4-DDF3-1E42-A5D4-95C788E05AD0}">
      <dsp:nvSpPr>
        <dsp:cNvPr id="0" name=""/>
        <dsp:cNvSpPr/>
      </dsp:nvSpPr>
      <dsp:spPr>
        <a:xfrm>
          <a:off x="796885" y="807843"/>
          <a:ext cx="3894101" cy="3894101"/>
        </a:xfrm>
        <a:custGeom>
          <a:avLst/>
          <a:gdLst/>
          <a:ahLst/>
          <a:cxnLst/>
          <a:rect l="0" t="0" r="0" b="0"/>
          <a:pathLst>
            <a:path>
              <a:moveTo>
                <a:pt x="607951" y="533608"/>
              </a:moveTo>
              <a:arcTo wR="1947050" hR="1947050" stAng="13592826" swAng="2711197"/>
            </a:path>
          </a:pathLst>
        </a:custGeom>
        <a:noFill/>
        <a:ln w="9525" cap="flat" cmpd="sng" algn="ctr">
          <a:solidFill>
            <a:srgbClr val="FF66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32E34-135F-234B-A882-284188646006}">
      <dsp:nvSpPr>
        <dsp:cNvPr id="0" name=""/>
        <dsp:cNvSpPr/>
      </dsp:nvSpPr>
      <dsp:spPr>
        <a:xfrm>
          <a:off x="0" y="0"/>
          <a:ext cx="8587408" cy="1010880"/>
        </a:xfrm>
        <a:prstGeom prst="roundRect">
          <a:avLst/>
        </a:prstGeom>
        <a:solidFill>
          <a:srgbClr val="1A1420"/>
        </a:solidFill>
        <a:ln>
          <a:noFill/>
        </a:ln>
        <a:effectLst>
          <a:glow rad="127000">
            <a:schemeClr val="accent4">
              <a:lumMod val="60000"/>
              <a:lumOff val="40000"/>
              <a:alpha val="75000"/>
            </a:schemeClr>
          </a:glow>
        </a:effectLst>
        <a:scene3d>
          <a:camera prst="orthographicFront"/>
          <a:lightRig rig="sunrise" dir="t"/>
        </a:scene3d>
        <a:sp3d prstMaterial="plastic">
          <a:bevelT prst="angle"/>
          <a:bevelB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venir Next"/>
            </a:rPr>
            <a:t>When an animal is developing, most of the cells turn into a particular type.</a:t>
          </a:r>
        </a:p>
      </dsp:txBody>
      <dsp:txXfrm>
        <a:off x="49347" y="49347"/>
        <a:ext cx="8488714" cy="912186"/>
      </dsp:txXfrm>
    </dsp:sp>
    <dsp:sp modelId="{B6CE1BF3-AFED-C04D-8423-C5201D9393E7}">
      <dsp:nvSpPr>
        <dsp:cNvPr id="0" name=""/>
        <dsp:cNvSpPr/>
      </dsp:nvSpPr>
      <dsp:spPr>
        <a:xfrm>
          <a:off x="0" y="1080121"/>
          <a:ext cx="8587408" cy="1010880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glow rad="114300">
            <a:schemeClr val="bg2">
              <a:lumMod val="60000"/>
              <a:lumOff val="40000"/>
              <a:alpha val="75000"/>
            </a:schemeClr>
          </a:glow>
        </a:effectLst>
        <a:scene3d>
          <a:camera prst="orthographicFront"/>
          <a:lightRig rig="threePt" dir="t"/>
        </a:scene3d>
        <a:sp3d prstMaterial="metal">
          <a:bevelT prst="angle"/>
          <a:bevelB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>
              <a:latin typeface="Avenir Next"/>
            </a:rPr>
            <a:t>Cells become blood cells, heart cells, bone cells, etc. </a:t>
          </a:r>
        </a:p>
      </dsp:txBody>
      <dsp:txXfrm>
        <a:off x="49347" y="1129468"/>
        <a:ext cx="8488714" cy="912186"/>
      </dsp:txXfrm>
    </dsp:sp>
    <dsp:sp modelId="{2B79242A-3749-8141-ABD1-321B995ABE7E}">
      <dsp:nvSpPr>
        <dsp:cNvPr id="0" name=""/>
        <dsp:cNvSpPr/>
      </dsp:nvSpPr>
      <dsp:spPr>
        <a:xfrm>
          <a:off x="0" y="2160242"/>
          <a:ext cx="8587408" cy="1010880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glow rad="127000">
            <a:schemeClr val="accent5">
              <a:lumMod val="75000"/>
              <a:alpha val="75000"/>
            </a:schemeClr>
          </a:glow>
        </a:effectLst>
        <a:scene3d>
          <a:camera prst="orthographicFront"/>
          <a:lightRig rig="threePt" dir="t"/>
        </a:scene3d>
        <a:sp3d>
          <a:bevelT prst="angle"/>
          <a:bevelB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venir Next"/>
            </a:rPr>
            <a:t>During development, stem cells sometimes remain that do not turn into a type of cell. </a:t>
          </a:r>
        </a:p>
      </dsp:txBody>
      <dsp:txXfrm>
        <a:off x="49347" y="2209589"/>
        <a:ext cx="8488714" cy="912186"/>
      </dsp:txXfrm>
    </dsp:sp>
    <dsp:sp modelId="{8A5445C1-C5B1-364D-ADB8-06484C142B7F}">
      <dsp:nvSpPr>
        <dsp:cNvPr id="0" name=""/>
        <dsp:cNvSpPr/>
      </dsp:nvSpPr>
      <dsp:spPr>
        <a:xfrm>
          <a:off x="0" y="3237594"/>
          <a:ext cx="8587408" cy="1010880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glow rad="114300">
            <a:schemeClr val="accent5">
              <a:lumMod val="60000"/>
              <a:lumOff val="40000"/>
              <a:alpha val="75000"/>
            </a:schemeClr>
          </a:glow>
        </a:effectLst>
        <a:scene3d>
          <a:camera prst="orthographicFront"/>
          <a:lightRig rig="threePt" dir="t"/>
        </a:scene3d>
        <a:sp3d>
          <a:bevelT prst="angle"/>
          <a:bevelB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venir Next"/>
            </a:rPr>
            <a:t>Some animals can use their stem cells to </a:t>
          </a:r>
          <a:r>
            <a:rPr lang="en-US" sz="2400" b="1" i="0" kern="1200" dirty="0">
              <a:solidFill>
                <a:schemeClr val="accent3"/>
              </a:solidFill>
              <a:latin typeface="Avenir Next"/>
            </a:rPr>
            <a:t>regenerate</a:t>
          </a:r>
          <a:r>
            <a:rPr lang="en-US" sz="2400" kern="1200" dirty="0">
              <a:latin typeface="Avenir Next"/>
            </a:rPr>
            <a:t> lost or damaged body parts</a:t>
          </a:r>
          <a:r>
            <a:rPr lang="en-US" sz="2400" kern="1200" dirty="0"/>
            <a:t>.</a:t>
          </a:r>
        </a:p>
      </dsp:txBody>
      <dsp:txXfrm>
        <a:off x="49347" y="3286941"/>
        <a:ext cx="8488714" cy="9121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E369F-5580-F04A-8400-EDD27A6736F4}">
      <dsp:nvSpPr>
        <dsp:cNvPr id="0" name=""/>
        <dsp:cNvSpPr/>
      </dsp:nvSpPr>
      <dsp:spPr>
        <a:xfrm>
          <a:off x="0" y="659"/>
          <a:ext cx="6431632" cy="941598"/>
        </a:xfrm>
        <a:prstGeom prst="roundRect">
          <a:avLst/>
        </a:prstGeom>
        <a:solidFill>
          <a:srgbClr val="FF6600"/>
        </a:solidFill>
        <a:ln>
          <a:noFill/>
        </a:ln>
        <a:effectLst>
          <a:glow rad="101600">
            <a:schemeClr val="accent3">
              <a:lumMod val="40000"/>
              <a:lumOff val="60000"/>
              <a:alpha val="75000"/>
            </a:schemeClr>
          </a:glow>
        </a:effectLst>
        <a:scene3d>
          <a:camera prst="orthographicFront"/>
          <a:lightRig rig="balanced" dir="t"/>
        </a:scene3d>
        <a:sp3d contourW="12700" prstMaterial="metal">
          <a:bevelT/>
          <a:bevelB/>
          <a:contourClr>
            <a:schemeClr val="bg1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venir Next"/>
            </a:rPr>
            <a:t>Hydractinia</a:t>
          </a:r>
          <a:r>
            <a:rPr lang="en-US" sz="2400" kern="1200" dirty="0">
              <a:latin typeface="Avenir Next"/>
            </a:rPr>
            <a:t> (also know as snail fur) is a small sea creature that lives on the shell of Hermit Crabs.</a:t>
          </a:r>
          <a:endParaRPr lang="en-US" sz="2400" kern="1200" dirty="0"/>
        </a:p>
      </dsp:txBody>
      <dsp:txXfrm>
        <a:off x="45965" y="46624"/>
        <a:ext cx="6339702" cy="849668"/>
      </dsp:txXfrm>
    </dsp:sp>
    <dsp:sp modelId="{4DBE6C11-8C6D-524A-8219-EAF0FFAA77F9}">
      <dsp:nvSpPr>
        <dsp:cNvPr id="0" name=""/>
        <dsp:cNvSpPr/>
      </dsp:nvSpPr>
      <dsp:spPr>
        <a:xfrm>
          <a:off x="0" y="957051"/>
          <a:ext cx="6431632" cy="941598"/>
        </a:xfrm>
        <a:prstGeom prst="roundRect">
          <a:avLst/>
        </a:prstGeom>
        <a:solidFill>
          <a:srgbClr val="D75510"/>
        </a:solidFill>
        <a:ln>
          <a:noFill/>
        </a:ln>
        <a:effectLst>
          <a:glow rad="101600">
            <a:schemeClr val="accent3">
              <a:lumMod val="40000"/>
              <a:lumOff val="60000"/>
              <a:alpha val="75000"/>
            </a:schemeClr>
          </a:glow>
        </a:effectLst>
        <a:scene3d>
          <a:camera prst="orthographicFront"/>
          <a:lightRig rig="sunrise" dir="t"/>
        </a:scene3d>
        <a:sp3d contourW="12700" prstMaterial="metal">
          <a:bevelT/>
          <a:bevelB/>
          <a:contourClr>
            <a:schemeClr val="bg1">
              <a:lumMod val="60000"/>
              <a:lumOff val="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venir Next"/>
            </a:rPr>
            <a:t>Hydractinia</a:t>
          </a:r>
          <a:r>
            <a:rPr lang="en-US" sz="2400" kern="1200" dirty="0">
              <a:latin typeface="Avenir Next"/>
            </a:rPr>
            <a:t> can </a:t>
          </a:r>
          <a:r>
            <a:rPr lang="en-US" sz="2400" b="1" kern="1200" dirty="0">
              <a:solidFill>
                <a:schemeClr val="accent3"/>
              </a:solidFill>
              <a:latin typeface="Avenir Next"/>
            </a:rPr>
            <a:t>regenerate</a:t>
          </a:r>
          <a:r>
            <a:rPr lang="en-US" sz="2400" kern="1200" dirty="0">
              <a:latin typeface="Avenir Next"/>
            </a:rPr>
            <a:t> its head within 72 hours of being cut off.</a:t>
          </a:r>
        </a:p>
      </dsp:txBody>
      <dsp:txXfrm>
        <a:off x="45965" y="1003016"/>
        <a:ext cx="6339702" cy="8496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02DB7-FC29-8B40-A904-5C7F93B779FA}">
      <dsp:nvSpPr>
        <dsp:cNvPr id="0" name=""/>
        <dsp:cNvSpPr/>
      </dsp:nvSpPr>
      <dsp:spPr>
        <a:xfrm>
          <a:off x="0" y="0"/>
          <a:ext cx="2736564" cy="3852331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glow rad="203200">
            <a:srgbClr val="FF6600">
              <a:alpha val="75000"/>
            </a:srgbClr>
          </a:glow>
        </a:effectLst>
        <a:scene3d>
          <a:camera prst="orthographicFront"/>
          <a:lightRig rig="threePt" dir="t"/>
        </a:scene3d>
        <a:sp3d contourW="12700" prstMaterial="plastic">
          <a:bevelT w="101600" prst="riblet"/>
          <a:bevelB w="101600" prst="riblet"/>
          <a:contourClr>
            <a:schemeClr val="accent3">
              <a:lumMod val="7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Avenir Next"/>
            </a:rPr>
            <a:t>Hydractinia</a:t>
          </a:r>
          <a:r>
            <a:rPr lang="en-US" sz="2400" kern="1200" dirty="0">
              <a:solidFill>
                <a:schemeClr val="tx1"/>
              </a:solidFill>
              <a:latin typeface="Avenir Next"/>
            </a:rPr>
            <a:t> have the correct </a:t>
          </a:r>
          <a:r>
            <a:rPr lang="en-US" sz="2400" b="1" u="sng" kern="1200" dirty="0">
              <a:solidFill>
                <a:schemeClr val="tx1"/>
              </a:solidFill>
              <a:latin typeface="Avenir Next"/>
            </a:rPr>
            <a:t>genetic recipe</a:t>
          </a:r>
          <a:r>
            <a:rPr lang="en-US" sz="2400" b="1" u="none" kern="1200" dirty="0">
              <a:solidFill>
                <a:schemeClr val="tx1"/>
              </a:solidFill>
              <a:latin typeface="Avenir Next"/>
            </a:rPr>
            <a:t> </a:t>
          </a:r>
          <a:r>
            <a:rPr lang="en-US" sz="2400" kern="1200" dirty="0">
              <a:solidFill>
                <a:schemeClr val="tx1"/>
              </a:solidFill>
              <a:latin typeface="Avenir Next"/>
            </a:rPr>
            <a:t>for regeneration.</a:t>
          </a:r>
        </a:p>
      </dsp:txBody>
      <dsp:txXfrm>
        <a:off x="80151" y="80151"/>
        <a:ext cx="2576262" cy="3692029"/>
      </dsp:txXfrm>
    </dsp:sp>
    <dsp:sp modelId="{550A4BA1-9BEF-CE4B-B990-A96AC8BCFC1F}">
      <dsp:nvSpPr>
        <dsp:cNvPr id="0" name=""/>
        <dsp:cNvSpPr/>
      </dsp:nvSpPr>
      <dsp:spPr>
        <a:xfrm>
          <a:off x="3026176" y="0"/>
          <a:ext cx="2718921" cy="3852331"/>
        </a:xfrm>
        <a:prstGeom prst="roundRect">
          <a:avLst>
            <a:gd name="adj" fmla="val 10000"/>
          </a:avLst>
        </a:prstGeom>
        <a:solidFill>
          <a:srgbClr val="CE4D0E"/>
        </a:solidFill>
        <a:ln>
          <a:noFill/>
        </a:ln>
        <a:effectLst>
          <a:glow rad="152400">
            <a:srgbClr val="FFFF00">
              <a:alpha val="75000"/>
            </a:srgbClr>
          </a:glow>
        </a:effectLst>
        <a:scene3d>
          <a:camera prst="orthographicFront"/>
          <a:lightRig rig="threePt" dir="t"/>
        </a:scene3d>
        <a:sp3d contourW="12700" prstMaterial="plastic">
          <a:bevelT w="101600" prst="riblet"/>
          <a:bevelB w="101600" prst="riblet"/>
          <a:contourClr>
            <a:schemeClr val="accent3">
              <a:lumMod val="7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Avenir Next"/>
            </a:rPr>
            <a:t>Special genes get turned on and send signals to stem cells in the body.</a:t>
          </a:r>
        </a:p>
      </dsp:txBody>
      <dsp:txXfrm>
        <a:off x="3105810" y="79634"/>
        <a:ext cx="2559653" cy="3693063"/>
      </dsp:txXfrm>
    </dsp:sp>
    <dsp:sp modelId="{71F9747B-9052-4D49-8DD5-FBC450328E27}">
      <dsp:nvSpPr>
        <dsp:cNvPr id="0" name=""/>
        <dsp:cNvSpPr/>
      </dsp:nvSpPr>
      <dsp:spPr>
        <a:xfrm>
          <a:off x="6033566" y="0"/>
          <a:ext cx="2747244" cy="3852331"/>
        </a:xfrm>
        <a:prstGeom prst="roundRect">
          <a:avLst>
            <a:gd name="adj" fmla="val 10000"/>
          </a:avLst>
        </a:prstGeom>
        <a:solidFill>
          <a:srgbClr val="BC3B1B"/>
        </a:solidFill>
        <a:ln>
          <a:noFill/>
        </a:ln>
        <a:effectLst>
          <a:glow rad="165100">
            <a:srgbClr val="FF6600">
              <a:alpha val="75000"/>
            </a:srgbClr>
          </a:glow>
        </a:effectLst>
        <a:scene3d>
          <a:camera prst="orthographicFront"/>
          <a:lightRig rig="threePt" dir="t"/>
        </a:scene3d>
        <a:sp3d contourW="12700" prstMaterial="plastic">
          <a:bevelT w="101600" prst="riblet"/>
          <a:bevelB w="101600" prst="riblet"/>
          <a:contourClr>
            <a:schemeClr val="accent3">
              <a:lumMod val="7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Avenir Next"/>
            </a:rPr>
            <a:t>These signals cause the stem cells to move to the area that needs </a:t>
          </a:r>
          <a:r>
            <a:rPr lang="en-US" sz="2200" b="1" kern="1200" dirty="0">
              <a:solidFill>
                <a:srgbClr val="9BBB59"/>
              </a:solidFill>
              <a:latin typeface="Avenir Next"/>
            </a:rPr>
            <a:t>regeneration</a:t>
          </a:r>
          <a:r>
            <a:rPr lang="en-US" sz="2200" b="0" kern="1200" dirty="0">
              <a:solidFill>
                <a:schemeClr val="tx1"/>
              </a:solidFill>
              <a:latin typeface="Avenir Next"/>
            </a:rPr>
            <a:t>.</a:t>
          </a:r>
        </a:p>
      </dsp:txBody>
      <dsp:txXfrm>
        <a:off x="6114030" y="80464"/>
        <a:ext cx="2586316" cy="36914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20AD0-EF28-2344-8717-FBB190CC186F}">
      <dsp:nvSpPr>
        <dsp:cNvPr id="0" name=""/>
        <dsp:cNvSpPr/>
      </dsp:nvSpPr>
      <dsp:spPr>
        <a:xfrm>
          <a:off x="0" y="6454"/>
          <a:ext cx="3733800" cy="1227430"/>
        </a:xfrm>
        <a:prstGeom prst="roundRect">
          <a:avLst/>
        </a:prstGeom>
        <a:solidFill>
          <a:srgbClr val="2A2035"/>
        </a:solidFill>
        <a:ln>
          <a:noFill/>
        </a:ln>
        <a:effectLst>
          <a:glow rad="127000">
            <a:srgbClr val="FF0000">
              <a:alpha val="75000"/>
            </a:srgbClr>
          </a:glow>
        </a:effectLst>
        <a:scene3d>
          <a:camera prst="orthographicFront"/>
          <a:lightRig rig="threePt" dir="t"/>
        </a:scene3d>
        <a:sp3d contourW="12700" prstMaterial="plastic">
          <a:bevelT w="127000" h="127000"/>
          <a:bevelB w="133350" h="127000"/>
          <a:contourClr>
            <a:schemeClr val="tx1">
              <a:lumMod val="8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>
              <a:latin typeface="Avenir Next"/>
            </a:rPr>
            <a:t> </a:t>
          </a:r>
          <a:r>
            <a:rPr lang="en-IE" sz="2000" kern="1200" dirty="0">
              <a:latin typeface="Avenir Next"/>
            </a:rPr>
            <a:t>Get a partner</a:t>
          </a:r>
        </a:p>
      </dsp:txBody>
      <dsp:txXfrm>
        <a:off x="59918" y="66372"/>
        <a:ext cx="3613964" cy="1107594"/>
      </dsp:txXfrm>
    </dsp:sp>
    <dsp:sp modelId="{C2034ECE-0A50-0E41-A986-9C8546223583}">
      <dsp:nvSpPr>
        <dsp:cNvPr id="0" name=""/>
        <dsp:cNvSpPr/>
      </dsp:nvSpPr>
      <dsp:spPr>
        <a:xfrm>
          <a:off x="0" y="1245031"/>
          <a:ext cx="3733800" cy="1227430"/>
        </a:xfrm>
        <a:prstGeom prst="roundRect">
          <a:avLst/>
        </a:prstGeom>
        <a:solidFill>
          <a:srgbClr val="2A2035"/>
        </a:solidFill>
        <a:ln>
          <a:noFill/>
        </a:ln>
        <a:effectLst>
          <a:glow rad="177800">
            <a:srgbClr val="FF6600">
              <a:alpha val="77000"/>
            </a:srgbClr>
          </a:glow>
        </a:effectLst>
        <a:scene3d>
          <a:camera prst="orthographicFront"/>
          <a:lightRig rig="threePt" dir="t"/>
        </a:scene3d>
        <a:sp3d contourW="12700" prstMaterial="plastic">
          <a:bevelT w="127000" h="127000"/>
          <a:bevelB w="127000" h="127000"/>
          <a:contourClr>
            <a:schemeClr val="tx1">
              <a:lumMod val="9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>
              <a:latin typeface="Avenir Next"/>
            </a:rPr>
            <a:t>Shuffle then deal half the cards to each player face down</a:t>
          </a:r>
          <a:endParaRPr lang="en-US" sz="2000" kern="1200" dirty="0">
            <a:latin typeface="Avenir Next"/>
          </a:endParaRPr>
        </a:p>
      </dsp:txBody>
      <dsp:txXfrm>
        <a:off x="59918" y="1304949"/>
        <a:ext cx="3613964" cy="1107594"/>
      </dsp:txXfrm>
    </dsp:sp>
    <dsp:sp modelId="{F257238D-BA36-C34C-B84D-83CFA5B214AA}">
      <dsp:nvSpPr>
        <dsp:cNvPr id="0" name=""/>
        <dsp:cNvSpPr/>
      </dsp:nvSpPr>
      <dsp:spPr>
        <a:xfrm>
          <a:off x="0" y="2483618"/>
          <a:ext cx="3733800" cy="1227430"/>
        </a:xfrm>
        <a:prstGeom prst="roundRect">
          <a:avLst/>
        </a:prstGeom>
        <a:solidFill>
          <a:srgbClr val="2A2035"/>
        </a:solidFill>
        <a:ln>
          <a:noFill/>
        </a:ln>
        <a:effectLst>
          <a:glow rad="139700">
            <a:srgbClr val="FFFF00">
              <a:alpha val="75000"/>
            </a:srgbClr>
          </a:glow>
        </a:effectLst>
        <a:scene3d>
          <a:camera prst="orthographicFront"/>
          <a:lightRig rig="threePt" dir="t"/>
        </a:scene3d>
        <a:sp3d contourW="12700" prstMaterial="plastic">
          <a:bevelT w="133350" h="133350"/>
          <a:bevelB w="139700" h="127000"/>
          <a:contourClr>
            <a:schemeClr val="tx1">
              <a:lumMod val="8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>
              <a:latin typeface="Avenir Next"/>
            </a:rPr>
            <a:t>Player one reads out the value from a category from the top card</a:t>
          </a:r>
        </a:p>
      </dsp:txBody>
      <dsp:txXfrm>
        <a:off x="59918" y="2543536"/>
        <a:ext cx="3613964" cy="1107594"/>
      </dsp:txXfrm>
    </dsp:sp>
    <dsp:sp modelId="{935839D9-CEFF-D04E-92D0-AF9AE0A6C483}">
      <dsp:nvSpPr>
        <dsp:cNvPr id="0" name=""/>
        <dsp:cNvSpPr/>
      </dsp:nvSpPr>
      <dsp:spPr>
        <a:xfrm>
          <a:off x="0" y="3722874"/>
          <a:ext cx="3733800" cy="1227430"/>
        </a:xfrm>
        <a:prstGeom prst="roundRect">
          <a:avLst/>
        </a:prstGeom>
        <a:solidFill>
          <a:srgbClr val="2A2035"/>
        </a:solidFill>
        <a:ln>
          <a:noFill/>
        </a:ln>
        <a:effectLst>
          <a:glow rad="190500">
            <a:schemeClr val="accent3">
              <a:lumMod val="75000"/>
              <a:alpha val="75000"/>
            </a:schemeClr>
          </a:glow>
        </a:effectLst>
        <a:scene3d>
          <a:camera prst="orthographicFront"/>
          <a:lightRig rig="threePt" dir="t"/>
        </a:scene3d>
        <a:sp3d contourW="12700" prstMaterial="plastic">
          <a:bevelT/>
          <a:bevelB/>
          <a:contourClr>
            <a:schemeClr val="tx1">
              <a:lumMod val="9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>
              <a:latin typeface="Avenir Next"/>
            </a:rPr>
            <a:t>The player with the highest value wins and gets all of the cards, and places them on the bottom of his/her pile</a:t>
          </a:r>
        </a:p>
      </dsp:txBody>
      <dsp:txXfrm>
        <a:off x="59918" y="3782792"/>
        <a:ext cx="3613964" cy="1107594"/>
      </dsp:txXfrm>
    </dsp:sp>
    <dsp:sp modelId="{A9C1176C-090C-7F48-8AC0-4C57C1EEC428}">
      <dsp:nvSpPr>
        <dsp:cNvPr id="0" name=""/>
        <dsp:cNvSpPr/>
      </dsp:nvSpPr>
      <dsp:spPr>
        <a:xfrm>
          <a:off x="0" y="4962354"/>
          <a:ext cx="3733800" cy="1227430"/>
        </a:xfrm>
        <a:prstGeom prst="roundRect">
          <a:avLst/>
        </a:prstGeom>
        <a:solidFill>
          <a:srgbClr val="2A2035"/>
        </a:solidFill>
        <a:ln>
          <a:noFill/>
        </a:ln>
        <a:effectLst>
          <a:glow rad="203200">
            <a:srgbClr val="1A96AF">
              <a:alpha val="75000"/>
            </a:srgbClr>
          </a:glow>
        </a:effectLst>
        <a:scene3d>
          <a:camera prst="orthographicFront"/>
          <a:lightRig rig="threePt" dir="t"/>
        </a:scene3d>
        <a:sp3d contourW="12700" prstMaterial="plastic">
          <a:bevelT w="127000" h="127000"/>
          <a:bevelB w="127000" h="127000"/>
          <a:contourClr>
            <a:schemeClr val="tx1">
              <a:lumMod val="9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>
              <a:latin typeface="Avenir Next"/>
            </a:rPr>
            <a:t>The player with all of the cards at the end is the winner</a:t>
          </a:r>
        </a:p>
      </dsp:txBody>
      <dsp:txXfrm>
        <a:off x="59918" y="5022272"/>
        <a:ext cx="3613964" cy="11075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20AD0-EF28-2344-8717-FBB190CC186F}">
      <dsp:nvSpPr>
        <dsp:cNvPr id="0" name=""/>
        <dsp:cNvSpPr/>
      </dsp:nvSpPr>
      <dsp:spPr>
        <a:xfrm>
          <a:off x="0" y="84240"/>
          <a:ext cx="3733800" cy="1105650"/>
        </a:xfrm>
        <a:prstGeom prst="roundRect">
          <a:avLst/>
        </a:prstGeom>
        <a:solidFill>
          <a:srgbClr val="2A2035"/>
        </a:solidFill>
        <a:ln>
          <a:noFill/>
        </a:ln>
        <a:effectLst>
          <a:glow rad="127000">
            <a:srgbClr val="FF0000">
              <a:alpha val="75000"/>
            </a:srgbClr>
          </a:glow>
        </a:effectLst>
        <a:scene3d>
          <a:camera prst="orthographicFront"/>
          <a:lightRig rig="threePt" dir="t"/>
        </a:scene3d>
        <a:sp3d contourW="12700" prstMaterial="plastic">
          <a:bevelT w="127000" h="127000"/>
          <a:bevelB w="133350" h="127000"/>
          <a:contourClr>
            <a:schemeClr val="tx1">
              <a:lumMod val="8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>
              <a:latin typeface="Avenir Next"/>
            </a:rPr>
            <a:t> </a:t>
          </a:r>
          <a:r>
            <a:rPr lang="en-IE" sz="2000" kern="1200" dirty="0">
              <a:latin typeface="Avenir Next"/>
            </a:rPr>
            <a:t>There are 8 groups of cards</a:t>
          </a:r>
        </a:p>
      </dsp:txBody>
      <dsp:txXfrm>
        <a:off x="53973" y="138213"/>
        <a:ext cx="3625854" cy="997704"/>
      </dsp:txXfrm>
    </dsp:sp>
    <dsp:sp modelId="{C2034ECE-0A50-0E41-A986-9C8546223583}">
      <dsp:nvSpPr>
        <dsp:cNvPr id="0" name=""/>
        <dsp:cNvSpPr/>
      </dsp:nvSpPr>
      <dsp:spPr>
        <a:xfrm>
          <a:off x="0" y="1328239"/>
          <a:ext cx="3733800" cy="1105650"/>
        </a:xfrm>
        <a:prstGeom prst="roundRect">
          <a:avLst/>
        </a:prstGeom>
        <a:solidFill>
          <a:srgbClr val="2A2035"/>
        </a:solidFill>
        <a:ln>
          <a:noFill/>
        </a:ln>
        <a:effectLst>
          <a:glow rad="177800">
            <a:srgbClr val="FF6600">
              <a:alpha val="77000"/>
            </a:srgbClr>
          </a:glow>
        </a:effectLst>
        <a:scene3d>
          <a:camera prst="orthographicFront"/>
          <a:lightRig rig="threePt" dir="t"/>
        </a:scene3d>
        <a:sp3d contourW="12700" prstMaterial="plastic">
          <a:bevelT w="127000" h="127000"/>
          <a:bevelB w="127000" h="127000"/>
          <a:contourClr>
            <a:schemeClr val="tx1">
              <a:lumMod val="9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>
              <a:latin typeface="Avenir Next"/>
            </a:rPr>
            <a:t>Each group contains 3 steps of differentiation</a:t>
          </a:r>
        </a:p>
      </dsp:txBody>
      <dsp:txXfrm>
        <a:off x="53973" y="1382212"/>
        <a:ext cx="3625854" cy="997704"/>
      </dsp:txXfrm>
    </dsp:sp>
    <dsp:sp modelId="{F257238D-BA36-C34C-B84D-83CFA5B214AA}">
      <dsp:nvSpPr>
        <dsp:cNvPr id="0" name=""/>
        <dsp:cNvSpPr/>
      </dsp:nvSpPr>
      <dsp:spPr>
        <a:xfrm>
          <a:off x="0" y="2572369"/>
          <a:ext cx="3733800" cy="1105650"/>
        </a:xfrm>
        <a:prstGeom prst="roundRect">
          <a:avLst/>
        </a:prstGeom>
        <a:solidFill>
          <a:srgbClr val="2A2035"/>
        </a:solidFill>
        <a:ln>
          <a:noFill/>
        </a:ln>
        <a:effectLst>
          <a:glow rad="139700">
            <a:srgbClr val="FFFF00">
              <a:alpha val="75000"/>
            </a:srgbClr>
          </a:glow>
        </a:effectLst>
        <a:scene3d>
          <a:camera prst="orthographicFront"/>
          <a:lightRig rig="threePt" dir="t"/>
        </a:scene3d>
        <a:sp3d contourW="12700" prstMaterial="plastic">
          <a:bevelT w="133350" h="133350"/>
          <a:bevelB w="139700" h="127000"/>
          <a:contourClr>
            <a:schemeClr val="tx1">
              <a:lumMod val="8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>
              <a:latin typeface="Avenir Next"/>
            </a:rPr>
            <a:t>Take note of the different types of cells and what they specialise in</a:t>
          </a:r>
        </a:p>
      </dsp:txBody>
      <dsp:txXfrm>
        <a:off x="53973" y="2626342"/>
        <a:ext cx="3625854" cy="997704"/>
      </dsp:txXfrm>
    </dsp:sp>
    <dsp:sp modelId="{935839D9-CEFF-D04E-92D0-AF9AE0A6C483}">
      <dsp:nvSpPr>
        <dsp:cNvPr id="0" name=""/>
        <dsp:cNvSpPr/>
      </dsp:nvSpPr>
      <dsp:spPr>
        <a:xfrm>
          <a:off x="0" y="3824803"/>
          <a:ext cx="3733800" cy="1105650"/>
        </a:xfrm>
        <a:prstGeom prst="roundRect">
          <a:avLst/>
        </a:prstGeom>
        <a:solidFill>
          <a:srgbClr val="2A2035"/>
        </a:solidFill>
        <a:ln>
          <a:noFill/>
        </a:ln>
        <a:effectLst>
          <a:glow rad="190500">
            <a:schemeClr val="accent3">
              <a:lumMod val="75000"/>
              <a:alpha val="75000"/>
            </a:schemeClr>
          </a:glow>
        </a:effectLst>
        <a:scene3d>
          <a:camera prst="orthographicFront"/>
          <a:lightRig rig="threePt" dir="t"/>
        </a:scene3d>
        <a:sp3d contourW="12700" prstMaterial="plastic">
          <a:bevelT/>
          <a:bevelB/>
          <a:contourClr>
            <a:schemeClr val="tx1">
              <a:lumMod val="9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>
              <a:latin typeface="Avenir Next"/>
            </a:rPr>
            <a:t>Notice how the </a:t>
          </a:r>
          <a:r>
            <a:rPr lang="en-IE" sz="2000" b="1" kern="1200" dirty="0">
              <a:latin typeface="Avenir Next"/>
            </a:rPr>
            <a:t>higher</a:t>
          </a:r>
          <a:r>
            <a:rPr lang="en-IE" sz="2000" kern="1200" dirty="0">
              <a:latin typeface="Avenir Next"/>
            </a:rPr>
            <a:t> differentiated a cell is, the </a:t>
          </a:r>
          <a:r>
            <a:rPr lang="en-IE" sz="2000" b="1" kern="1200" dirty="0">
              <a:latin typeface="Avenir Next"/>
            </a:rPr>
            <a:t>lower</a:t>
          </a:r>
          <a:r>
            <a:rPr lang="en-IE" sz="2000" kern="1200" dirty="0">
              <a:latin typeface="Avenir Next"/>
            </a:rPr>
            <a:t> its self-renewing power</a:t>
          </a:r>
        </a:p>
      </dsp:txBody>
      <dsp:txXfrm>
        <a:off x="53973" y="3878776"/>
        <a:ext cx="3625854" cy="997704"/>
      </dsp:txXfrm>
    </dsp:sp>
    <dsp:sp modelId="{A9C1176C-090C-7F48-8AC0-4C57C1EEC428}">
      <dsp:nvSpPr>
        <dsp:cNvPr id="0" name=""/>
        <dsp:cNvSpPr/>
      </dsp:nvSpPr>
      <dsp:spPr>
        <a:xfrm>
          <a:off x="0" y="5084135"/>
          <a:ext cx="3733800" cy="1105650"/>
        </a:xfrm>
        <a:prstGeom prst="roundRect">
          <a:avLst/>
        </a:prstGeom>
        <a:solidFill>
          <a:srgbClr val="2A2035"/>
        </a:solidFill>
        <a:ln>
          <a:noFill/>
        </a:ln>
        <a:effectLst>
          <a:glow rad="203200">
            <a:srgbClr val="1A96AF">
              <a:alpha val="75000"/>
            </a:srgbClr>
          </a:glow>
        </a:effectLst>
        <a:scene3d>
          <a:camera prst="orthographicFront"/>
          <a:lightRig rig="threePt" dir="t"/>
        </a:scene3d>
        <a:sp3d contourW="12700" prstMaterial="plastic">
          <a:bevelT w="127000" h="127000"/>
          <a:bevelB w="127000" h="127000"/>
          <a:contourClr>
            <a:schemeClr val="tx1">
              <a:lumMod val="9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>
              <a:latin typeface="Avenir Next"/>
            </a:rPr>
            <a:t>Notice how the </a:t>
          </a:r>
          <a:r>
            <a:rPr lang="en-IE" sz="2000" b="1" kern="1200" dirty="0">
              <a:latin typeface="Avenir Next"/>
            </a:rPr>
            <a:t>lower</a:t>
          </a:r>
          <a:r>
            <a:rPr lang="en-IE" sz="2000" kern="1200" dirty="0">
              <a:latin typeface="Avenir Next"/>
            </a:rPr>
            <a:t> differentiated a cell is, the </a:t>
          </a:r>
          <a:r>
            <a:rPr lang="en-IE" sz="2000" b="1" kern="1200" dirty="0">
              <a:latin typeface="Avenir Next"/>
            </a:rPr>
            <a:t>higher</a:t>
          </a:r>
          <a:r>
            <a:rPr lang="en-IE" sz="2000" kern="1200" dirty="0">
              <a:latin typeface="Avenir Next"/>
            </a:rPr>
            <a:t> its self-renewing power </a:t>
          </a:r>
        </a:p>
      </dsp:txBody>
      <dsp:txXfrm>
        <a:off x="53973" y="5138108"/>
        <a:ext cx="3625854" cy="997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3C0C2-A12D-7243-BD5F-CD95B2054F4D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7020F-378D-4D4D-9C0D-F06BBB17F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20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BD3F8-F4ED-8443-9388-BADCA92C4947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355C9-936F-0743-8F5A-4B8EF6314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96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images/CbYRk5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try.stem-kine.com/lf-1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images/KcNC4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images/aFplM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17F1D2-BA8B-4D2A-9A9C-F3957713ED92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446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https://cdn.bulbagarden.net/upload/b/bb/Spiky-eared_Pichu_DP_1.png</a:t>
            </a:r>
          </a:p>
          <a:p>
            <a:r>
              <a:rPr lang="en-IE" dirty="0"/>
              <a:t>https://vignette.wikia.nocookie.net/youtubepoop/images/f/f7/5Pikachu.png/revision/latest?cb=20141108062013</a:t>
            </a:r>
          </a:p>
          <a:p>
            <a:r>
              <a:rPr lang="en-IE" dirty="0"/>
              <a:t>https://vignette.wikia.nocookie.net/pokemon/images/4/46/Raichu.jpg/revision/latest?cb=20100224063009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DF9EA-61A4-4E8B-9BC4-7CDE5994027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810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As</a:t>
            </a:r>
            <a:r>
              <a:rPr lang="en-IE" baseline="0" dirty="0"/>
              <a:t> the lineage progresses the cells start forming a protective layer, the Myelin Sheath, around the axon of the neurons. This is represented by the cells’ hands wrapping around the axon in the images.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8355C9-936F-0743-8F5A-4B8EF63141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985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8355C9-936F-0743-8F5A-4B8EF63141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985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8355C9-936F-0743-8F5A-4B8EF63141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985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17F1D2-BA8B-4D2A-9A9C-F3957713ED92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158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Lukiyanovoa</a:t>
            </a:r>
            <a:r>
              <a:rPr lang="en-US" dirty="0"/>
              <a:t> </a:t>
            </a:r>
            <a:r>
              <a:rPr lang="en-US" dirty="0" err="1"/>
              <a:t>Natalia/frenta/shutterstock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355C9-936F-0743-8F5A-4B8EF63141C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1155CC"/>
                </a:solidFill>
                <a:latin typeface="arial" panose="020B0604020202020204" pitchFamily="34" charset="0"/>
                <a:hlinkClick r:id="rId3"/>
              </a:rPr>
              <a:t>https://goo.gl/images/CbYRk5</a:t>
            </a:r>
            <a:endParaRPr lang="en-GB" dirty="0">
              <a:solidFill>
                <a:srgbClr val="1155CC"/>
              </a:solidFill>
              <a:latin typeface="arial" panose="020B0604020202020204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1155CC"/>
              </a:solidFill>
              <a:latin typeface="arial" panose="020B0604020202020204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1155CC"/>
                </a:solidFill>
                <a:latin typeface="arial" panose="020B0604020202020204" pitchFamily="34" charset="0"/>
                <a:hlinkClick r:id="rId4"/>
              </a:rPr>
              <a:t>http://try.stem-kine.com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355C9-936F-0743-8F5A-4B8EF63141C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1155CC"/>
                </a:solidFill>
                <a:latin typeface="arial" panose="020B0604020202020204" pitchFamily="34" charset="0"/>
                <a:hlinkClick r:id="rId3"/>
              </a:rPr>
              <a:t>https://goo.gl/images/KcNC4N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355C9-936F-0743-8F5A-4B8EF63141C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Bradshaw et al, 2015; </a:t>
            </a:r>
            <a:r>
              <a:rPr lang="en-US" sz="1200" dirty="0"/>
              <a:t>https://elifesciences.org/articles/05506#fig2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355C9-936F-0743-8F5A-4B8EF63141C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Bradshaw et al, 2015; </a:t>
            </a:r>
            <a:r>
              <a:rPr lang="en-US" dirty="0"/>
              <a:t>https://elifesciences.org/articles/05506#fig5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355C9-936F-0743-8F5A-4B8EF63141C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Bradshaw et al, 2015; https://elifesciences.org/articles/05506#media2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355C9-936F-0743-8F5A-4B8EF63141C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01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Bradshaw et al, 2015; https://elifesciences.org/articles/05506#fig3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355C9-936F-0743-8F5A-4B8EF63141C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1155CC"/>
                </a:solidFill>
                <a:latin typeface="arial" panose="020B0604020202020204" pitchFamily="34" charset="0"/>
                <a:hlinkClick r:id="rId3"/>
              </a:rPr>
              <a:t>https://goo.gl/images/aFplMG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8355C9-936F-0743-8F5A-4B8EF63141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" y="6453188"/>
            <a:ext cx="8043863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Unit 5A: Keeping Healthy</a:t>
            </a:r>
          </a:p>
        </p:txBody>
      </p:sp>
    </p:spTree>
    <p:extLst>
      <p:ext uri="{BB962C8B-B14F-4D97-AF65-F5344CB8AC3E}">
        <p14:creationId xmlns:p14="http://schemas.microsoft.com/office/powerpoint/2010/main" val="2853484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" y="44450"/>
            <a:ext cx="5483225" cy="2746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4815"/>
            <a:ext cx="9144000" cy="5976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" y="6453188"/>
            <a:ext cx="8043863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Unit 5A: Keeping Healthy</a:t>
            </a:r>
          </a:p>
        </p:txBody>
      </p:sp>
    </p:spTree>
    <p:extLst>
      <p:ext uri="{BB962C8B-B14F-4D97-AF65-F5344CB8AC3E}">
        <p14:creationId xmlns:p14="http://schemas.microsoft.com/office/powerpoint/2010/main" val="1682703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" y="6453188"/>
            <a:ext cx="8043863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Unit 5A: Keeping Healthy</a:t>
            </a:r>
          </a:p>
        </p:txBody>
      </p:sp>
    </p:spTree>
    <p:extLst>
      <p:ext uri="{BB962C8B-B14F-4D97-AF65-F5344CB8AC3E}">
        <p14:creationId xmlns:p14="http://schemas.microsoft.com/office/powerpoint/2010/main" val="1588463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" y="44450"/>
            <a:ext cx="5483225" cy="2746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04815"/>
            <a:ext cx="4495800" cy="5976937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04815"/>
            <a:ext cx="4495800" cy="5976937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" y="6453188"/>
            <a:ext cx="8043863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Unit 5A: Keeping Healthy</a:t>
            </a:r>
          </a:p>
        </p:txBody>
      </p:sp>
    </p:spTree>
    <p:extLst>
      <p:ext uri="{BB962C8B-B14F-4D97-AF65-F5344CB8AC3E}">
        <p14:creationId xmlns:p14="http://schemas.microsoft.com/office/powerpoint/2010/main" val="2354643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" y="6453188"/>
            <a:ext cx="8043863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Unit 5A: Keeping Healthy</a:t>
            </a:r>
          </a:p>
        </p:txBody>
      </p:sp>
    </p:spTree>
    <p:extLst>
      <p:ext uri="{BB962C8B-B14F-4D97-AF65-F5344CB8AC3E}">
        <p14:creationId xmlns:p14="http://schemas.microsoft.com/office/powerpoint/2010/main" val="4002078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" y="44450"/>
            <a:ext cx="5483225" cy="2746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" y="6453188"/>
            <a:ext cx="8043863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Unit 5A: Keeping Healthy</a:t>
            </a:r>
          </a:p>
        </p:txBody>
      </p:sp>
    </p:spTree>
    <p:extLst>
      <p:ext uri="{BB962C8B-B14F-4D97-AF65-F5344CB8AC3E}">
        <p14:creationId xmlns:p14="http://schemas.microsoft.com/office/powerpoint/2010/main" val="2061929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" y="6453188"/>
            <a:ext cx="8043863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Unit 5A: Keeping Healthy</a:t>
            </a:r>
          </a:p>
        </p:txBody>
      </p:sp>
    </p:spTree>
    <p:extLst>
      <p:ext uri="{BB962C8B-B14F-4D97-AF65-F5344CB8AC3E}">
        <p14:creationId xmlns:p14="http://schemas.microsoft.com/office/powerpoint/2010/main" val="694730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" y="6453188"/>
            <a:ext cx="8043863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Unit 5A: Keeping Healthy</a:t>
            </a:r>
          </a:p>
        </p:txBody>
      </p:sp>
    </p:spTree>
    <p:extLst>
      <p:ext uri="{BB962C8B-B14F-4D97-AF65-F5344CB8AC3E}">
        <p14:creationId xmlns:p14="http://schemas.microsoft.com/office/powerpoint/2010/main" val="95383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" y="6453188"/>
            <a:ext cx="8043863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Unit 5A: Keeping Healthy</a:t>
            </a:r>
          </a:p>
        </p:txBody>
      </p:sp>
    </p:spTree>
    <p:extLst>
      <p:ext uri="{BB962C8B-B14F-4D97-AF65-F5344CB8AC3E}">
        <p14:creationId xmlns:p14="http://schemas.microsoft.com/office/powerpoint/2010/main" val="4180787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" y="44450"/>
            <a:ext cx="5483225" cy="2746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04815"/>
            <a:ext cx="9144000" cy="59769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" y="6453188"/>
            <a:ext cx="8043863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Unit 5A: Keeping Healthy</a:t>
            </a:r>
          </a:p>
        </p:txBody>
      </p:sp>
    </p:spTree>
    <p:extLst>
      <p:ext uri="{BB962C8B-B14F-4D97-AF65-F5344CB8AC3E}">
        <p14:creationId xmlns:p14="http://schemas.microsoft.com/office/powerpoint/2010/main" val="3052034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4450"/>
            <a:ext cx="2286000" cy="6337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4450"/>
            <a:ext cx="6705600" cy="6337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" y="6453188"/>
            <a:ext cx="8043863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Unit 5A: Keeping Healthy</a:t>
            </a:r>
          </a:p>
        </p:txBody>
      </p:sp>
    </p:spTree>
    <p:extLst>
      <p:ext uri="{BB962C8B-B14F-4D97-AF65-F5344CB8AC3E}">
        <p14:creationId xmlns:p14="http://schemas.microsoft.com/office/powerpoint/2010/main" val="4150541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" y="44450"/>
            <a:ext cx="5483225" cy="2746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404815"/>
            <a:ext cx="9144000" cy="5976937"/>
          </a:xfrm>
          <a:prstGeom prst="rect">
            <a:avLst/>
          </a:prstGeom>
        </p:spPr>
        <p:txBody>
          <a:bodyPr/>
          <a:lstStyle/>
          <a:p>
            <a:pPr lvl="0"/>
            <a:endParaRPr lang="en-IE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" y="6453188"/>
            <a:ext cx="8043863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Unit 5A: Keeping Healthy</a:t>
            </a:r>
          </a:p>
        </p:txBody>
      </p:sp>
    </p:spTree>
    <p:extLst>
      <p:ext uri="{BB962C8B-B14F-4D97-AF65-F5344CB8AC3E}">
        <p14:creationId xmlns:p14="http://schemas.microsoft.com/office/powerpoint/2010/main" val="2541896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" y="44450"/>
            <a:ext cx="5483225" cy="2746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404815"/>
            <a:ext cx="4495800" cy="5976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04815"/>
            <a:ext cx="4495800" cy="5976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" y="6453188"/>
            <a:ext cx="8043863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Unit 5A: Keeping Healthy</a:t>
            </a:r>
          </a:p>
        </p:txBody>
      </p:sp>
    </p:spTree>
    <p:extLst>
      <p:ext uri="{BB962C8B-B14F-4D97-AF65-F5344CB8AC3E}">
        <p14:creationId xmlns:p14="http://schemas.microsoft.com/office/powerpoint/2010/main" val="38162489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10/8/2020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14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10/8/2020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266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10/8/2020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94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10/8/2020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879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10/8/2020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6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10/8/2020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607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10/8/2020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51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9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10/8/2020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536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10/8/2020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206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10/8/2020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655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10/8/2020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4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FC679-7671-A744-B711-5C11CF8302CC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81AB2-47EF-3B4C-B625-25A8C5B1B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bg2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771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0"/>
        </a:defRPr>
      </a:lvl5pPr>
      <a:lvl6pPr marL="422041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Comic Sans MS" pitchFamily="66" charset="0"/>
        </a:defRPr>
      </a:lvl6pPr>
      <a:lvl7pPr marL="844083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Comic Sans MS" pitchFamily="66" charset="0"/>
        </a:defRPr>
      </a:lvl7pPr>
      <a:lvl8pPr marL="1266124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Comic Sans MS" pitchFamily="66" charset="0"/>
        </a:defRPr>
      </a:lvl8pPr>
      <a:lvl9pPr marL="1688165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Comic Sans MS" pitchFamily="66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1292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1292">
          <a:solidFill>
            <a:schemeClr val="tx1"/>
          </a:solidFill>
          <a:latin typeface="+mn-lt"/>
          <a:ea typeface="MS PGothic" pitchFamily="34" charset="-128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1292">
          <a:solidFill>
            <a:schemeClr val="tx1"/>
          </a:solidFill>
          <a:latin typeface="+mn-lt"/>
          <a:ea typeface="MS PGothic" pitchFamily="34" charset="-128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292">
          <a:solidFill>
            <a:schemeClr val="tx1"/>
          </a:solidFill>
          <a:latin typeface="+mn-lt"/>
          <a:ea typeface="MS PGothic" pitchFamily="34" charset="-128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292">
          <a:solidFill>
            <a:schemeClr val="tx1"/>
          </a:solidFill>
          <a:latin typeface="+mn-lt"/>
          <a:ea typeface="MS PGothic" pitchFamily="34" charset="-128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292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292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292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29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2041"/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22041"/>
              <a:t>10/8/2020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2041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2041"/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22041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82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22041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422041" rtl="0" eaLnBrk="1" latinLnBrk="0" hangingPunct="1">
        <a:spcBef>
          <a:spcPct val="20000"/>
        </a:spcBef>
        <a:buFont typeface="Arial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422041" rtl="0" eaLnBrk="1" latinLnBrk="0" hangingPunct="1">
        <a:spcBef>
          <a:spcPct val="20000"/>
        </a:spcBef>
        <a:buFont typeface="Arial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422041" rtl="0" eaLnBrk="1" latinLnBrk="0" hangingPunct="1">
        <a:spcBef>
          <a:spcPct val="20000"/>
        </a:spcBef>
        <a:buFont typeface="Arial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422041" rtl="0" eaLnBrk="1" latinLnBrk="0" hangingPunct="1">
        <a:spcBef>
          <a:spcPct val="20000"/>
        </a:spcBef>
        <a:buFont typeface="Arial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422041" rtl="0" eaLnBrk="1" latinLnBrk="0" hangingPunct="1">
        <a:spcBef>
          <a:spcPct val="20000"/>
        </a:spcBef>
        <a:buFont typeface="Arial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9.pn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3824" y="2629361"/>
            <a:ext cx="7976351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woPt" dir="t"/>
            </a:scene3d>
            <a:sp3d extrusionH="57150" prstMaterial="softEdge">
              <a:bevelT w="38100" h="38100"/>
              <a:bevelB w="38100" h="38100"/>
            </a:sp3d>
          </a:bodyPr>
          <a:lstStyle/>
          <a:p>
            <a:r>
              <a:rPr lang="en-US" sz="6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glow rad="63500">
                    <a:schemeClr val="tx1">
                      <a:alpha val="75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  <a:reflection stA="50000" endPos="75000" dist="12700" dir="5400000" sy="-100000" algn="bl" rotWithShape="0"/>
                </a:effectLst>
                <a:latin typeface="Avenir Next"/>
              </a:rPr>
              <a:t>Introducing</a:t>
            </a:r>
            <a:r>
              <a:rPr lang="en-US" sz="6000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</a:schemeClr>
                </a:solidFill>
                <a:effectLst>
                  <a:glow rad="63500">
                    <a:schemeClr val="tx1">
                      <a:alpha val="79000"/>
                    </a:schemeClr>
                  </a:glow>
                  <a:reflection stA="50000" endPos="75000" dist="12700" dir="5400000" sy="-100000" algn="bl" rotWithShape="0"/>
                </a:effectLst>
                <a:latin typeface="Avenir Next"/>
              </a:rPr>
              <a:t> </a:t>
            </a:r>
            <a:r>
              <a:rPr lang="en-US" sz="6000" b="1" i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glow rad="76200">
                    <a:schemeClr val="tx1">
                      <a:alpha val="79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  <a:reflection stA="50000" endPos="75000" dist="12700" dir="5400000" sy="-100000" algn="bl" rotWithShape="0"/>
                </a:effectLst>
                <a:latin typeface="Avenir Next"/>
              </a:rPr>
              <a:t>STEM CELLS</a:t>
            </a:r>
            <a:endParaRPr lang="en-US" sz="6000" i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76200">
                  <a:schemeClr val="tx1">
                    <a:alpha val="79000"/>
                  </a:schemeClr>
                </a:glow>
                <a:innerShdw blurRad="50800" dist="50800" dir="8100000">
                  <a:srgbClr val="7D7D7D">
                    <a:alpha val="73000"/>
                  </a:srgbClr>
                </a:innerShdw>
                <a:reflection stA="50000" endPos="75000" dist="12700" dir="5400000" sy="-100000" algn="bl" rotWithShape="0"/>
              </a:effectLst>
              <a:latin typeface="Avenir Nex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 I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114300" y="26064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  <a:scene3d>
              <a:camera prst="orthographicFront"/>
              <a:lightRig rig="threePt" dir="t"/>
            </a:scene3d>
            <a:sp3d extrusionH="57150" contourW="12700" prstMaterial="plastic">
              <a:bevelT w="38100" h="38100"/>
              <a:bevelB w="50800" h="38100" prst="riblet"/>
              <a:contourClr>
                <a:srgbClr val="FF0000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>
                <a:ln>
                  <a:solidFill>
                    <a:srgbClr val="FF6600"/>
                  </a:solidFill>
                </a:ln>
                <a:solidFill>
                  <a:srgbClr val="FF0000"/>
                </a:solidFill>
                <a:latin typeface="Avenir Next"/>
              </a:rPr>
              <a:t>Stem Cell Moving into Head for Regeneration</a:t>
            </a:r>
          </a:p>
        </p:txBody>
      </p:sp>
      <p:pic>
        <p:nvPicPr>
          <p:cNvPr id="4" name="StemCellMigrration">
            <a:hlinkClick r:id="" action="ppaction://media"/>
            <a:extLst>
              <a:ext uri="{FF2B5EF4-FFF2-40B4-BE49-F238E27FC236}">
                <a16:creationId xmlns:a16="http://schemas.microsoft.com/office/drawing/2014/main" id="{813A6BA8-74D1-47C6-A947-120BADBFC144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51487" y="1383590"/>
            <a:ext cx="5841026" cy="53628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276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5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/>
        </p:nvSpPr>
        <p:spPr>
          <a:xfrm>
            <a:off x="266700" y="3048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57150" contourW="12700" prstMaterial="softEdge">
              <a:bevelT w="38100" h="38100"/>
              <a:bevelB w="38100" h="38100"/>
              <a:contourClr>
                <a:schemeClr val="accent5">
                  <a:lumMod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9BBB59"/>
                </a:solidFill>
                <a:effectLst>
                  <a:glow>
                    <a:schemeClr val="tx1">
                      <a:alpha val="94000"/>
                    </a:schemeClr>
                  </a:glow>
                </a:effectLst>
                <a:latin typeface="Avenir Next"/>
              </a:rPr>
              <a:t>Hydractinia</a:t>
            </a:r>
            <a:r>
              <a:rPr lang="en-US" b="1" dirty="0">
                <a:solidFill>
                  <a:srgbClr val="9BBB59"/>
                </a:solidFill>
                <a:effectLst>
                  <a:glow>
                    <a:schemeClr val="tx1">
                      <a:alpha val="94000"/>
                    </a:schemeClr>
                  </a:glow>
                </a:effectLst>
                <a:latin typeface="Avenir Next"/>
              </a:rPr>
              <a:t> Regeneration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lum contras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447800"/>
            <a:ext cx="1947333" cy="3845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0800" y="1447800"/>
            <a:ext cx="1913468" cy="38453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44"/>
          <a:stretch/>
        </p:blipFill>
        <p:spPr>
          <a:xfrm>
            <a:off x="4937510" y="1458544"/>
            <a:ext cx="1676400" cy="38453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456408"/>
            <a:ext cx="2166562" cy="3844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4"/>
          <a:stretch/>
        </p:blipFill>
        <p:spPr>
          <a:xfrm>
            <a:off x="1143000" y="2092569"/>
            <a:ext cx="6684398" cy="405533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/>
        </p:nvSpPr>
        <p:spPr>
          <a:xfrm>
            <a:off x="228602" y="896815"/>
            <a:ext cx="8735888" cy="1055077"/>
          </a:xfrm>
          <a:prstGeom prst="rect">
            <a:avLst/>
          </a:prstGeom>
        </p:spPr>
        <p:txBody>
          <a:bodyPr vert="horz" lIns="84406" tIns="42203" rIns="84406" bIns="42203" rtlCol="0" anchor="ctr">
            <a:normAutofit fontScale="90000" lnSpcReduction="20000"/>
            <a:scene3d>
              <a:camera prst="orthographicFront"/>
              <a:lightRig rig="brightRoom" dir="t"/>
            </a:scene3d>
            <a:sp3d extrusionH="57150" contourW="12700" prstMaterial="metal">
              <a:bevelT w="69850" h="38100"/>
              <a:bevelB w="38100" h="38100"/>
              <a:contourClr>
                <a:srgbClr val="000090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44083"/>
            <a:r>
              <a:rPr lang="en-IE" sz="4062" b="1" dirty="0">
                <a:solidFill>
                  <a:srgbClr val="8064A2">
                    <a:lumMod val="50000"/>
                  </a:srgbClr>
                </a:solidFill>
                <a:latin typeface="Avenir Next"/>
              </a:rPr>
              <a:t>Stem cells are found all over the body and can turn into different types of cells</a:t>
            </a:r>
          </a:p>
        </p:txBody>
      </p:sp>
      <p:sp>
        <p:nvSpPr>
          <p:cNvPr id="4" name="Rectangle 3"/>
          <p:cNvSpPr/>
          <p:nvPr/>
        </p:nvSpPr>
        <p:spPr>
          <a:xfrm>
            <a:off x="3563888" y="2498435"/>
            <a:ext cx="849303" cy="3323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/>
            <a:endParaRPr lang="en-IE" sz="1662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0895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395536" y="404664"/>
            <a:ext cx="8344272" cy="651607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  <a:scene3d>
              <a:camera prst="orthographicFront"/>
              <a:lightRig rig="threePt" dir="t"/>
            </a:scene3d>
            <a:sp3d extrusionH="57150" contourW="12700" prstMaterial="metal">
              <a:bevelT w="38100" h="38100"/>
              <a:contourClr>
                <a:schemeClr val="accent5">
                  <a:lumMod val="60000"/>
                  <a:lumOff val="4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44083"/>
            <a:r>
              <a:rPr lang="en-IE" sz="4431" b="1" dirty="0">
                <a:solidFill>
                  <a:prstClr val="white"/>
                </a:solidFill>
                <a:latin typeface="Avenir Next"/>
              </a:rPr>
              <a:t>Stem Cells Have Two Jobs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374808" y="1953509"/>
            <a:ext cx="900000" cy="830769"/>
            <a:chOff x="4211960" y="1556792"/>
            <a:chExt cx="900000" cy="900000"/>
          </a:xfrm>
        </p:grpSpPr>
        <p:sp>
          <p:nvSpPr>
            <p:cNvPr id="2" name="Oval 1"/>
            <p:cNvSpPr/>
            <p:nvPr/>
          </p:nvSpPr>
          <p:spPr>
            <a:xfrm>
              <a:off x="4211960" y="1556792"/>
              <a:ext cx="900000" cy="90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IE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562924" y="1934061"/>
              <a:ext cx="198072" cy="198072"/>
            </a:xfrm>
            <a:prstGeom prst="ellipse">
              <a:avLst/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IE" sz="1662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44488" y="3382499"/>
            <a:ext cx="900000" cy="830769"/>
            <a:chOff x="2417084" y="3212976"/>
            <a:chExt cx="900000" cy="900000"/>
          </a:xfrm>
        </p:grpSpPr>
        <p:sp>
          <p:nvSpPr>
            <p:cNvPr id="8" name="Oval 7"/>
            <p:cNvSpPr/>
            <p:nvPr/>
          </p:nvSpPr>
          <p:spPr>
            <a:xfrm>
              <a:off x="2417084" y="3212976"/>
              <a:ext cx="900000" cy="90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IE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768048" y="3590245"/>
              <a:ext cx="198072" cy="198072"/>
            </a:xfrm>
            <a:prstGeom prst="ellipse">
              <a:avLst/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IE" sz="1662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25008" y="3183092"/>
            <a:ext cx="1260000" cy="1163077"/>
            <a:chOff x="6372200" y="3068960"/>
            <a:chExt cx="1260000" cy="1260000"/>
          </a:xfrm>
        </p:grpSpPr>
        <p:sp>
          <p:nvSpPr>
            <p:cNvPr id="10" name="Explosion 2 9"/>
            <p:cNvSpPr/>
            <p:nvPr/>
          </p:nvSpPr>
          <p:spPr>
            <a:xfrm>
              <a:off x="6372200" y="3068960"/>
              <a:ext cx="1260000" cy="1260000"/>
            </a:xfrm>
            <a:prstGeom prst="irregularSeal2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IE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04128" y="3652136"/>
              <a:ext cx="198072" cy="198072"/>
            </a:xfrm>
            <a:prstGeom prst="ellipse">
              <a:avLst/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IE" sz="1662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276642" y="1200287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/>
            <a:r>
              <a:rPr lang="en-IE" sz="2400" dirty="0">
                <a:solidFill>
                  <a:prstClr val="white"/>
                </a:solidFill>
                <a:latin typeface="Avenir Next"/>
              </a:rPr>
              <a:t>A stem cell can do one of two things: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153682" y="4314958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/>
            <a:r>
              <a:rPr lang="en-IE" sz="2400" b="1" dirty="0">
                <a:ln>
                  <a:solidFill>
                    <a:srgbClr val="4F81BD"/>
                  </a:solidFill>
                </a:ln>
                <a:solidFill>
                  <a:srgbClr val="9BBB59"/>
                </a:solidFill>
                <a:latin typeface="Avenir Next"/>
              </a:rPr>
              <a:t>Self-renew</a:t>
            </a:r>
            <a:r>
              <a:rPr lang="en-IE" sz="2400" dirty="0">
                <a:solidFill>
                  <a:prstClr val="white"/>
                </a:solidFill>
                <a:latin typeface="Avenir Next"/>
              </a:rPr>
              <a:t> =</a:t>
            </a:r>
          </a:p>
          <a:p>
            <a:pPr algn="ctr" defTabSz="422041"/>
            <a:r>
              <a:rPr lang="en-IE" sz="2400" dirty="0">
                <a:solidFill>
                  <a:prstClr val="white"/>
                </a:solidFill>
                <a:latin typeface="Avenir Next"/>
              </a:rPr>
              <a:t>Make copies of itself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7740" y="4281666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/>
            <a:r>
              <a:rPr lang="en-IE" sz="2400" b="1" dirty="0">
                <a:ln>
                  <a:solidFill>
                    <a:srgbClr val="4F81BD"/>
                  </a:solidFill>
                </a:ln>
                <a:solidFill>
                  <a:srgbClr val="9BBB59"/>
                </a:solidFill>
                <a:latin typeface="Avenir Next"/>
              </a:rPr>
              <a:t>Differentiate</a:t>
            </a:r>
            <a:r>
              <a:rPr lang="en-IE" sz="2400" dirty="0">
                <a:solidFill>
                  <a:prstClr val="white"/>
                </a:solidFill>
                <a:latin typeface="Avenir Next"/>
              </a:rPr>
              <a:t> =</a:t>
            </a:r>
          </a:p>
          <a:p>
            <a:pPr algn="ctr" defTabSz="422041"/>
            <a:r>
              <a:rPr lang="en-IE" sz="2400" dirty="0">
                <a:solidFill>
                  <a:prstClr val="white"/>
                </a:solidFill>
                <a:latin typeface="Avenir Next"/>
              </a:rPr>
              <a:t>Turn into a specific type of cell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844488" y="2651341"/>
            <a:ext cx="1530320" cy="797538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328864" y="2651341"/>
            <a:ext cx="1530000" cy="797538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79512" y="5755452"/>
            <a:ext cx="5193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/>
            <a:r>
              <a:rPr lang="en-IE" sz="2400" dirty="0">
                <a:solidFill>
                  <a:prstClr val="white"/>
                </a:solidFill>
                <a:latin typeface="Avenir Next"/>
              </a:rPr>
              <a:t>Once a stem cell differentiates, it generally loses its ability to self-renew! </a:t>
            </a:r>
          </a:p>
        </p:txBody>
      </p:sp>
    </p:spTree>
    <p:extLst>
      <p:ext uri="{BB962C8B-B14F-4D97-AF65-F5344CB8AC3E}">
        <p14:creationId xmlns:p14="http://schemas.microsoft.com/office/powerpoint/2010/main" val="1506266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6C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395536" y="332656"/>
            <a:ext cx="8344272" cy="651607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  <a:scene3d>
              <a:camera prst="orthographicFront"/>
              <a:lightRig rig="threePt" dir="t"/>
            </a:scene3d>
            <a:sp3d extrusionH="57150" contourW="12700" prstMaterial="metal">
              <a:bevelT w="38100" h="38100"/>
              <a:contourClr>
                <a:schemeClr val="accent5">
                  <a:lumMod val="60000"/>
                  <a:lumOff val="4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44083"/>
            <a:r>
              <a:rPr lang="en-IE" sz="4431" b="1" dirty="0">
                <a:solidFill>
                  <a:prstClr val="white"/>
                </a:solidFill>
                <a:latin typeface="Avenir Next"/>
              </a:rPr>
              <a:t>Stem Cell Lineages</a:t>
            </a:r>
          </a:p>
        </p:txBody>
      </p:sp>
      <p:pic>
        <p:nvPicPr>
          <p:cNvPr id="1026" name="Picture 2" descr="Image result for raich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312" y="2132792"/>
            <a:ext cx="1750913" cy="176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ight Arrow 20"/>
          <p:cNvSpPr/>
          <p:nvPr/>
        </p:nvSpPr>
        <p:spPr>
          <a:xfrm>
            <a:off x="2343471" y="2703567"/>
            <a:ext cx="1098004" cy="4984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/>
            <a:endParaRPr lang="en-IE" sz="1662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5696465" y="2703567"/>
            <a:ext cx="1098004" cy="4984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/>
            <a:endParaRPr lang="en-IE" sz="1662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1862" y="3894032"/>
            <a:ext cx="2088232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/>
            <a:r>
              <a:rPr lang="en-IE" sz="2215" b="1" dirty="0" err="1">
                <a:solidFill>
                  <a:prstClr val="white"/>
                </a:solidFill>
                <a:latin typeface="Avenir Next"/>
              </a:rPr>
              <a:t>Pichu</a:t>
            </a:r>
            <a:endParaRPr lang="en-IE" sz="2215" b="1" dirty="0">
              <a:solidFill>
                <a:prstClr val="white"/>
              </a:solidFill>
              <a:latin typeface="Avenir Nex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03132" y="3894032"/>
            <a:ext cx="2131676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/>
            <a:r>
              <a:rPr lang="en-IE" sz="2215" b="1" dirty="0">
                <a:solidFill>
                  <a:prstClr val="white"/>
                </a:solidFill>
                <a:latin typeface="Avenir Next"/>
              </a:rPr>
              <a:t>Pikachu</a:t>
            </a:r>
          </a:p>
        </p:txBody>
      </p:sp>
      <p:sp>
        <p:nvSpPr>
          <p:cNvPr id="33" name="Pentagon 32"/>
          <p:cNvSpPr/>
          <p:nvPr/>
        </p:nvSpPr>
        <p:spPr>
          <a:xfrm>
            <a:off x="1" y="4365104"/>
            <a:ext cx="9036496" cy="1304101"/>
          </a:xfrm>
          <a:prstGeom prst="homePlate">
            <a:avLst/>
          </a:prstGeom>
          <a:solidFill>
            <a:srgbClr val="FFFFFF">
              <a:alpha val="2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/>
            <a:endParaRPr lang="en-IE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09325" y="3894032"/>
            <a:ext cx="1640880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/>
            <a:r>
              <a:rPr lang="en-IE" sz="2215" b="1" dirty="0" err="1">
                <a:solidFill>
                  <a:prstClr val="white"/>
                </a:solidFill>
                <a:latin typeface="Avenir Next"/>
              </a:rPr>
              <a:t>Raichu</a:t>
            </a:r>
            <a:endParaRPr lang="en-IE" sz="2215" b="1" dirty="0">
              <a:solidFill>
                <a:prstClr val="white"/>
              </a:solidFill>
              <a:latin typeface="Avenir Nex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5541" y="4509120"/>
            <a:ext cx="259913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69850" h="38100"/>
              <a:bevelB w="38100" h="38100"/>
            </a:sp3d>
          </a:bodyPr>
          <a:lstStyle/>
          <a:p>
            <a:pPr defTabSz="422041">
              <a:spcAft>
                <a:spcPts val="1108"/>
              </a:spcAft>
            </a:pPr>
            <a:r>
              <a:rPr lang="en-IE" sz="2400" b="1" dirty="0">
                <a:solidFill>
                  <a:srgbClr val="000090"/>
                </a:solidFill>
                <a:latin typeface="Avenir Next"/>
              </a:rPr>
              <a:t>↓ Strength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84168" y="4509120"/>
            <a:ext cx="259913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69850" h="38100"/>
              <a:bevelB w="38100" h="38100"/>
            </a:sp3d>
          </a:bodyPr>
          <a:lstStyle/>
          <a:p>
            <a:pPr algn="r" defTabSz="422041">
              <a:spcAft>
                <a:spcPts val="1108"/>
              </a:spcAft>
            </a:pPr>
            <a:r>
              <a:rPr lang="en-IE" sz="2400" b="1" dirty="0">
                <a:solidFill>
                  <a:srgbClr val="000090"/>
                </a:solidFill>
                <a:latin typeface="Avenir Next"/>
              </a:rPr>
              <a:t>↑ Strength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95539" y="1105945"/>
            <a:ext cx="8341019" cy="603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22041"/>
            <a:r>
              <a:rPr lang="en-IE" sz="3323" dirty="0">
                <a:solidFill>
                  <a:prstClr val="white"/>
                </a:solidFill>
                <a:latin typeface="Avenir Next"/>
              </a:rPr>
              <a:t>Stem cell lineages are like </a:t>
            </a:r>
            <a:r>
              <a:rPr lang="en-IE" sz="3323" dirty="0" err="1">
                <a:solidFill>
                  <a:prstClr val="white"/>
                </a:solidFill>
                <a:latin typeface="Avenir Next"/>
              </a:rPr>
              <a:t>Pokemon</a:t>
            </a:r>
            <a:r>
              <a:rPr lang="en-IE" sz="3323" dirty="0">
                <a:solidFill>
                  <a:prstClr val="white"/>
                </a:solidFill>
                <a:latin typeface="Avenir Next"/>
              </a:rPr>
              <a:t>!</a:t>
            </a:r>
          </a:p>
        </p:txBody>
      </p:sp>
      <p:pic>
        <p:nvPicPr>
          <p:cNvPr id="2050" name="Picture 2" descr="Image result for pikach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360" y="2132792"/>
            <a:ext cx="1761231" cy="176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9476" y="2132792"/>
            <a:ext cx="1899861" cy="17612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IE" sz="1662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61" name="Picture 13" descr="Image result for pich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0" y="2144146"/>
            <a:ext cx="1249823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39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79976" y="2564904"/>
            <a:ext cx="1872000" cy="1761231"/>
            <a:chOff x="279976" y="2492896"/>
            <a:chExt cx="1872000" cy="1908000"/>
          </a:xfrm>
        </p:grpSpPr>
        <p:sp>
          <p:nvSpPr>
            <p:cNvPr id="22" name="Rectangle 21"/>
            <p:cNvSpPr/>
            <p:nvPr/>
          </p:nvSpPr>
          <p:spPr>
            <a:xfrm>
              <a:off x="279976" y="2492896"/>
              <a:ext cx="1872000" cy="19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IE" sz="1662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492896"/>
              <a:ext cx="1640880" cy="19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ight Arrow 7"/>
          <p:cNvSpPr/>
          <p:nvPr/>
        </p:nvSpPr>
        <p:spPr>
          <a:xfrm>
            <a:off x="2343471" y="3196288"/>
            <a:ext cx="1098004" cy="4984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/>
            <a:endParaRPr lang="en-IE" sz="1662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32970" y="2564904"/>
            <a:ext cx="1872000" cy="1761231"/>
            <a:chOff x="3520335" y="2492896"/>
            <a:chExt cx="1872000" cy="1908000"/>
          </a:xfrm>
        </p:grpSpPr>
        <p:sp>
          <p:nvSpPr>
            <p:cNvPr id="20" name="Rectangle 19"/>
            <p:cNvSpPr/>
            <p:nvPr/>
          </p:nvSpPr>
          <p:spPr>
            <a:xfrm>
              <a:off x="3520335" y="2492896"/>
              <a:ext cx="1872000" cy="19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IE" sz="1662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028" name="Picture 1" descr="image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6074" y="2492896"/>
              <a:ext cx="1760522" cy="19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6985971" y="2564904"/>
            <a:ext cx="1873950" cy="1761231"/>
            <a:chOff x="6862605" y="2492896"/>
            <a:chExt cx="1873950" cy="1908000"/>
          </a:xfrm>
        </p:grpSpPr>
        <p:sp>
          <p:nvSpPr>
            <p:cNvPr id="5" name="Rectangle 4"/>
            <p:cNvSpPr/>
            <p:nvPr/>
          </p:nvSpPr>
          <p:spPr>
            <a:xfrm>
              <a:off x="6862605" y="2492896"/>
              <a:ext cx="1872000" cy="19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IE" sz="1662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029" name="Picture 1" descr="image0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5" y="2492896"/>
              <a:ext cx="1860300" cy="19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ight Arrow 11"/>
          <p:cNvSpPr/>
          <p:nvPr/>
        </p:nvSpPr>
        <p:spPr>
          <a:xfrm>
            <a:off x="5696465" y="3196288"/>
            <a:ext cx="1098004" cy="4984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/>
            <a:endParaRPr lang="en-IE" sz="1662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862" y="4386753"/>
            <a:ext cx="2088232" cy="77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/>
            <a:r>
              <a:rPr lang="en-IE" sz="2215" b="1" dirty="0">
                <a:solidFill>
                  <a:srgbClr val="000000"/>
                </a:solidFill>
                <a:latin typeface="Avenir Next"/>
              </a:rPr>
              <a:t>Transitory Chondrocyte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03132" y="4386753"/>
            <a:ext cx="2131676" cy="77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/>
            <a:r>
              <a:rPr lang="en-IE" sz="2215" b="1" dirty="0">
                <a:solidFill>
                  <a:srgbClr val="000000"/>
                </a:solidFill>
                <a:latin typeface="Avenir Next"/>
              </a:rPr>
              <a:t>Articular Chondrocyte</a:t>
            </a:r>
          </a:p>
        </p:txBody>
      </p:sp>
      <p:sp>
        <p:nvSpPr>
          <p:cNvPr id="4" name="Pentagon 3"/>
          <p:cNvSpPr/>
          <p:nvPr/>
        </p:nvSpPr>
        <p:spPr>
          <a:xfrm>
            <a:off x="1" y="5290130"/>
            <a:ext cx="9036496" cy="1304101"/>
          </a:xfrm>
          <a:prstGeom prst="homePlate">
            <a:avLst/>
          </a:prstGeom>
          <a:solidFill>
            <a:srgbClr val="FFFFFF">
              <a:alpha val="2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/>
            <a:endParaRPr lang="en-IE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09325" y="4386753"/>
            <a:ext cx="1640880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/>
            <a:r>
              <a:rPr lang="en-IE" sz="2215" b="1" dirty="0">
                <a:solidFill>
                  <a:srgbClr val="000000"/>
                </a:solidFill>
                <a:latin typeface="Avenir Next"/>
              </a:rPr>
              <a:t>Cartilage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5541" y="5397336"/>
            <a:ext cx="2599135" cy="1029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69850" h="38100"/>
              <a:bevelB w="38100" h="38100"/>
            </a:sp3d>
          </a:bodyPr>
          <a:lstStyle/>
          <a:p>
            <a:pPr defTabSz="422041">
              <a:spcAft>
                <a:spcPts val="1108"/>
              </a:spcAft>
            </a:pPr>
            <a:r>
              <a:rPr lang="en-IE" sz="2585" b="1" dirty="0">
                <a:solidFill>
                  <a:srgbClr val="000090"/>
                </a:solidFill>
                <a:latin typeface="Avenir Next"/>
              </a:rPr>
              <a:t>↑</a:t>
            </a:r>
            <a:r>
              <a:rPr lang="en-IE" sz="2215" b="1" dirty="0">
                <a:solidFill>
                  <a:srgbClr val="000090"/>
                </a:solidFill>
                <a:latin typeface="Avenir Next"/>
              </a:rPr>
              <a:t> Self-renewal</a:t>
            </a:r>
          </a:p>
          <a:p>
            <a:pPr defTabSz="422041">
              <a:spcAft>
                <a:spcPts val="1108"/>
              </a:spcAft>
            </a:pPr>
            <a:r>
              <a:rPr lang="en-IE" sz="2585" b="1" dirty="0">
                <a:solidFill>
                  <a:srgbClr val="000090"/>
                </a:solidFill>
                <a:latin typeface="Avenir Next"/>
              </a:rPr>
              <a:t>↓</a:t>
            </a:r>
            <a:r>
              <a:rPr lang="en-IE" sz="2215" b="1" dirty="0">
                <a:solidFill>
                  <a:srgbClr val="000090"/>
                </a:solidFill>
                <a:latin typeface="Avenir Next"/>
              </a:rPr>
              <a:t> Differentiation</a:t>
            </a: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354701" y="637305"/>
            <a:ext cx="8344272" cy="651607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  <a:scene3d>
              <a:camera prst="orthographicFront"/>
              <a:lightRig rig="threePt" dir="t"/>
            </a:scene3d>
            <a:sp3d extrusionH="57150" contourW="12700" prstMaterial="metal">
              <a:bevelT w="38100" h="38100"/>
              <a:contourClr>
                <a:schemeClr val="accent5">
                  <a:lumMod val="60000"/>
                  <a:lumOff val="4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44083"/>
            <a:r>
              <a:rPr lang="en-IE" sz="4431" b="1" dirty="0">
                <a:solidFill>
                  <a:srgbClr val="000000"/>
                </a:solidFill>
                <a:latin typeface="Avenir Next"/>
              </a:rPr>
              <a:t>Cartilage Lineage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37421" y="5397336"/>
            <a:ext cx="2599135" cy="1029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69850" h="38100"/>
              <a:bevelB w="38100" h="38100"/>
            </a:sp3d>
          </a:bodyPr>
          <a:lstStyle/>
          <a:p>
            <a:pPr defTabSz="422041">
              <a:spcAft>
                <a:spcPts val="1108"/>
              </a:spcAft>
            </a:pPr>
            <a:r>
              <a:rPr lang="en-IE" sz="2585" b="1" dirty="0">
                <a:solidFill>
                  <a:srgbClr val="000090"/>
                </a:solidFill>
                <a:latin typeface="Avenir Next"/>
              </a:rPr>
              <a:t>↓</a:t>
            </a:r>
            <a:r>
              <a:rPr lang="en-IE" sz="2215" b="1" dirty="0">
                <a:solidFill>
                  <a:srgbClr val="000090"/>
                </a:solidFill>
                <a:latin typeface="Avenir Next"/>
              </a:rPr>
              <a:t> Self-renewal</a:t>
            </a:r>
          </a:p>
          <a:p>
            <a:pPr defTabSz="422041">
              <a:spcAft>
                <a:spcPts val="1108"/>
              </a:spcAft>
            </a:pPr>
            <a:r>
              <a:rPr lang="en-IE" sz="2585" b="1" dirty="0">
                <a:solidFill>
                  <a:srgbClr val="000090"/>
                </a:solidFill>
                <a:latin typeface="Avenir Next"/>
              </a:rPr>
              <a:t>↑</a:t>
            </a:r>
            <a:r>
              <a:rPr lang="en-IE" sz="2215" b="1" dirty="0">
                <a:solidFill>
                  <a:srgbClr val="000090"/>
                </a:solidFill>
                <a:latin typeface="Avenir Next"/>
              </a:rPr>
              <a:t> Differentiation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539" y="1598424"/>
            <a:ext cx="8341019" cy="774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22041"/>
            <a:r>
              <a:rPr lang="en-IE" sz="2215" dirty="0">
                <a:solidFill>
                  <a:srgbClr val="000000"/>
                </a:solidFill>
                <a:latin typeface="Avenir Next"/>
              </a:rPr>
              <a:t>Cartilage = A rubber-like tissue made of collagen and elastin that covers and protects the ends of bones at joints</a:t>
            </a:r>
          </a:p>
        </p:txBody>
      </p:sp>
    </p:spTree>
    <p:extLst>
      <p:ext uri="{BB962C8B-B14F-4D97-AF65-F5344CB8AC3E}">
        <p14:creationId xmlns:p14="http://schemas.microsoft.com/office/powerpoint/2010/main" val="3091066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2353026" y="3196288"/>
            <a:ext cx="1098004" cy="4984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/>
            <a:endParaRPr lang="en-IE" sz="1662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737680" y="3196288"/>
            <a:ext cx="1098004" cy="4984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/>
            <a:endParaRPr lang="en-IE" sz="1662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751" y="4386753"/>
            <a:ext cx="2239900" cy="77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/>
            <a:r>
              <a:rPr lang="en-IE" sz="2215" b="1" dirty="0" err="1">
                <a:solidFill>
                  <a:srgbClr val="000000"/>
                </a:solidFill>
                <a:latin typeface="Avenir Next"/>
              </a:rPr>
              <a:t>Mesenchymal</a:t>
            </a:r>
            <a:r>
              <a:rPr lang="en-IE" sz="2215" b="1" dirty="0">
                <a:solidFill>
                  <a:srgbClr val="000000"/>
                </a:solidFill>
                <a:latin typeface="Avenir Next"/>
              </a:rPr>
              <a:t> Stem Cell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28517" y="4386753"/>
            <a:ext cx="2131676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/>
            <a:r>
              <a:rPr lang="en-IE" sz="2215" b="1" dirty="0" err="1">
                <a:solidFill>
                  <a:srgbClr val="000000"/>
                </a:solidFill>
                <a:latin typeface="Avenir Next"/>
              </a:rPr>
              <a:t>Tenoblast</a:t>
            </a:r>
            <a:endParaRPr lang="en-IE" sz="2215" b="1" dirty="0">
              <a:solidFill>
                <a:srgbClr val="000000"/>
              </a:solidFill>
              <a:latin typeface="Avenir Nex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58570" y="4386753"/>
            <a:ext cx="1640880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/>
            <a:r>
              <a:rPr lang="en-IE" sz="2215" b="1" dirty="0" err="1">
                <a:solidFill>
                  <a:srgbClr val="000000"/>
                </a:solidFill>
                <a:latin typeface="Avenir Next"/>
              </a:rPr>
              <a:t>Tenocyte</a:t>
            </a:r>
            <a:endParaRPr lang="en-IE" sz="2215" b="1" dirty="0">
              <a:solidFill>
                <a:srgbClr val="000000"/>
              </a:solidFill>
              <a:latin typeface="Avenir Next"/>
            </a:endParaRP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354701" y="637305"/>
            <a:ext cx="8344272" cy="651607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  <a:scene3d>
              <a:camera prst="orthographicFront"/>
              <a:lightRig rig="threePt" dir="t"/>
            </a:scene3d>
            <a:sp3d extrusionH="57150" contourW="12700" prstMaterial="metal">
              <a:bevelT w="38100" h="38100"/>
              <a:contourClr>
                <a:schemeClr val="accent5">
                  <a:lumMod val="60000"/>
                  <a:lumOff val="4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44083"/>
            <a:r>
              <a:rPr lang="en-IE" sz="4431" b="1" dirty="0">
                <a:solidFill>
                  <a:srgbClr val="000000"/>
                </a:solidFill>
                <a:latin typeface="Avenir Next"/>
              </a:rPr>
              <a:t>Tendon Lineage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539" y="1598457"/>
            <a:ext cx="8341019" cy="433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22041"/>
            <a:r>
              <a:rPr lang="en-IE" sz="2215" dirty="0">
                <a:solidFill>
                  <a:srgbClr val="000000"/>
                </a:solidFill>
                <a:latin typeface="Avenir Next"/>
              </a:rPr>
              <a:t>Tendon = A band of tissue that connects muscle to bone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4701" y="2564904"/>
            <a:ext cx="1710000" cy="1761231"/>
            <a:chOff x="354701" y="2492896"/>
            <a:chExt cx="1710000" cy="1908000"/>
          </a:xfrm>
        </p:grpSpPr>
        <p:sp>
          <p:nvSpPr>
            <p:cNvPr id="24" name="Rectangle 23"/>
            <p:cNvSpPr/>
            <p:nvPr/>
          </p:nvSpPr>
          <p:spPr>
            <a:xfrm>
              <a:off x="354701" y="2492896"/>
              <a:ext cx="1710000" cy="19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IE" sz="1662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3" name="Picture 1" descr="image0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266" y="2492896"/>
              <a:ext cx="1173420" cy="19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3739355" y="2564904"/>
            <a:ext cx="1710000" cy="1761231"/>
            <a:chOff x="3524753" y="2492896"/>
            <a:chExt cx="1710000" cy="1908000"/>
          </a:xfrm>
        </p:grpSpPr>
        <p:sp>
          <p:nvSpPr>
            <p:cNvPr id="23" name="Rectangle 22"/>
            <p:cNvSpPr/>
            <p:nvPr/>
          </p:nvSpPr>
          <p:spPr>
            <a:xfrm>
              <a:off x="3524753" y="2492896"/>
              <a:ext cx="1710000" cy="19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IE" sz="1662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027" name="Picture 2" descr="image0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792" y="2492896"/>
              <a:ext cx="1195923" cy="19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7124010" y="2564904"/>
            <a:ext cx="1710000" cy="1761231"/>
            <a:chOff x="6956823" y="2492896"/>
            <a:chExt cx="1710000" cy="1908000"/>
          </a:xfrm>
        </p:grpSpPr>
        <p:sp>
          <p:nvSpPr>
            <p:cNvPr id="5" name="Rectangle 4"/>
            <p:cNvSpPr/>
            <p:nvPr/>
          </p:nvSpPr>
          <p:spPr>
            <a:xfrm>
              <a:off x="6956823" y="2492896"/>
              <a:ext cx="1710000" cy="19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IE" sz="1662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" name="Picture 3" descr="image0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6823" y="2492896"/>
              <a:ext cx="1699164" cy="19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Pentagon 17"/>
          <p:cNvSpPr/>
          <p:nvPr/>
        </p:nvSpPr>
        <p:spPr>
          <a:xfrm>
            <a:off x="1" y="5290130"/>
            <a:ext cx="9036496" cy="1304101"/>
          </a:xfrm>
          <a:prstGeom prst="homePlate">
            <a:avLst/>
          </a:prstGeom>
          <a:solidFill>
            <a:srgbClr val="FFFFFF">
              <a:alpha val="2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/>
            <a:endParaRPr lang="en-IE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41" y="5397336"/>
            <a:ext cx="2599135" cy="1029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69850" h="38100"/>
              <a:bevelB w="38100" h="38100"/>
            </a:sp3d>
          </a:bodyPr>
          <a:lstStyle/>
          <a:p>
            <a:pPr defTabSz="422041">
              <a:spcAft>
                <a:spcPts val="1108"/>
              </a:spcAft>
            </a:pPr>
            <a:r>
              <a:rPr lang="en-IE" sz="2585" b="1" dirty="0">
                <a:solidFill>
                  <a:srgbClr val="000090"/>
                </a:solidFill>
                <a:latin typeface="Avenir Next"/>
              </a:rPr>
              <a:t>↑</a:t>
            </a:r>
            <a:r>
              <a:rPr lang="en-IE" sz="2215" b="1" dirty="0">
                <a:solidFill>
                  <a:srgbClr val="000090"/>
                </a:solidFill>
                <a:latin typeface="Avenir Next"/>
              </a:rPr>
              <a:t> Self-renewal</a:t>
            </a:r>
          </a:p>
          <a:p>
            <a:pPr defTabSz="422041">
              <a:spcAft>
                <a:spcPts val="1108"/>
              </a:spcAft>
            </a:pPr>
            <a:r>
              <a:rPr lang="en-IE" sz="2585" b="1" dirty="0">
                <a:solidFill>
                  <a:srgbClr val="000090"/>
                </a:solidFill>
                <a:latin typeface="Avenir Next"/>
              </a:rPr>
              <a:t>↓</a:t>
            </a:r>
            <a:r>
              <a:rPr lang="en-IE" sz="2215" b="1" dirty="0">
                <a:solidFill>
                  <a:srgbClr val="000090"/>
                </a:solidFill>
                <a:latin typeface="Avenir Next"/>
              </a:rPr>
              <a:t> Differentiation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37421" y="5397336"/>
            <a:ext cx="2599135" cy="1029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69850" h="38100"/>
              <a:bevelB w="38100" h="38100"/>
            </a:sp3d>
          </a:bodyPr>
          <a:lstStyle/>
          <a:p>
            <a:pPr defTabSz="422041">
              <a:spcAft>
                <a:spcPts val="1108"/>
              </a:spcAft>
            </a:pPr>
            <a:r>
              <a:rPr lang="en-IE" sz="2585" b="1" dirty="0">
                <a:solidFill>
                  <a:srgbClr val="000090"/>
                </a:solidFill>
                <a:latin typeface="Avenir Next"/>
              </a:rPr>
              <a:t>↓</a:t>
            </a:r>
            <a:r>
              <a:rPr lang="en-IE" sz="2215" b="1" dirty="0">
                <a:solidFill>
                  <a:srgbClr val="000090"/>
                </a:solidFill>
                <a:latin typeface="Avenir Next"/>
              </a:rPr>
              <a:t> Self-renewal</a:t>
            </a:r>
          </a:p>
          <a:p>
            <a:pPr defTabSz="422041">
              <a:spcAft>
                <a:spcPts val="1108"/>
              </a:spcAft>
            </a:pPr>
            <a:r>
              <a:rPr lang="en-IE" sz="2585" b="1" dirty="0">
                <a:solidFill>
                  <a:srgbClr val="000090"/>
                </a:solidFill>
                <a:latin typeface="Avenir Next"/>
              </a:rPr>
              <a:t>↑</a:t>
            </a:r>
            <a:r>
              <a:rPr lang="en-IE" sz="2215" b="1" dirty="0">
                <a:solidFill>
                  <a:srgbClr val="000090"/>
                </a:solidFill>
                <a:latin typeface="Avenir Next"/>
              </a:rPr>
              <a:t> Differentiation</a:t>
            </a:r>
          </a:p>
        </p:txBody>
      </p:sp>
    </p:spTree>
    <p:extLst>
      <p:ext uri="{BB962C8B-B14F-4D97-AF65-F5344CB8AC3E}">
        <p14:creationId xmlns:p14="http://schemas.microsoft.com/office/powerpoint/2010/main" val="3488977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2347698" y="3196288"/>
            <a:ext cx="1098004" cy="4984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/>
            <a:endParaRPr lang="en-IE" sz="1662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721696" y="3196288"/>
            <a:ext cx="1098004" cy="4984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/>
            <a:endParaRPr lang="en-IE" sz="1662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751" y="4372871"/>
            <a:ext cx="2239900" cy="77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/>
            <a:r>
              <a:rPr lang="en-IE" sz="2215" b="1" dirty="0">
                <a:solidFill>
                  <a:srgbClr val="FFFFFF"/>
                </a:solidFill>
                <a:latin typeface="Avenir Next"/>
              </a:rPr>
              <a:t>Hematopoietic Stem Cell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96231" y="4372871"/>
            <a:ext cx="2339628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/>
            <a:r>
              <a:rPr lang="en-IE" sz="2215" b="1" dirty="0" err="1">
                <a:solidFill>
                  <a:srgbClr val="FFFFFF"/>
                </a:solidFill>
                <a:latin typeface="Avenir Next"/>
              </a:rPr>
              <a:t>Megakarocyte</a:t>
            </a:r>
            <a:endParaRPr lang="en-IE" sz="2215" b="1" dirty="0">
              <a:solidFill>
                <a:srgbClr val="FFFFFF"/>
              </a:solidFill>
              <a:latin typeface="Avenir Nex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16463" y="4372871"/>
            <a:ext cx="2283234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/>
            <a:r>
              <a:rPr lang="en-IE" sz="2215" b="1" dirty="0">
                <a:solidFill>
                  <a:srgbClr val="FFFFFF"/>
                </a:solidFill>
                <a:latin typeface="Avenir Next"/>
              </a:rPr>
              <a:t>Thrombocyte</a:t>
            </a: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354701" y="637305"/>
            <a:ext cx="8344272" cy="651607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  <a:scene3d>
              <a:camera prst="orthographicFront"/>
              <a:lightRig rig="threePt" dir="t"/>
            </a:scene3d>
            <a:sp3d extrusionH="57150" contourW="12700" prstMaterial="metal">
              <a:bevelT w="38100" h="38100"/>
              <a:contourClr>
                <a:schemeClr val="accent5">
                  <a:lumMod val="60000"/>
                  <a:lumOff val="4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44083"/>
            <a:r>
              <a:rPr lang="en-IE" sz="4431" b="1" dirty="0">
                <a:solidFill>
                  <a:srgbClr val="FFFFFF"/>
                </a:solidFill>
                <a:latin typeface="Avenir Next"/>
              </a:rPr>
              <a:t>Blood Cell Lineage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539" y="1598424"/>
            <a:ext cx="8341019" cy="774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22041"/>
            <a:r>
              <a:rPr lang="en-IE" sz="2215" dirty="0">
                <a:solidFill>
                  <a:srgbClr val="FFFFFF"/>
                </a:solidFill>
                <a:latin typeface="Avenir Next"/>
              </a:rPr>
              <a:t>Thrombocyte (Platelet) = A cell found in the blood involved in clotting to stop bleeding</a:t>
            </a:r>
          </a:p>
        </p:txBody>
      </p:sp>
      <p:sp>
        <p:nvSpPr>
          <p:cNvPr id="18" name="Pentagon 17"/>
          <p:cNvSpPr/>
          <p:nvPr/>
        </p:nvSpPr>
        <p:spPr>
          <a:xfrm>
            <a:off x="1" y="5290130"/>
            <a:ext cx="9036496" cy="1304101"/>
          </a:xfrm>
          <a:prstGeom prst="homePlate">
            <a:avLst/>
          </a:prstGeom>
          <a:solidFill>
            <a:srgbClr val="FFFFFF">
              <a:alpha val="2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/>
            <a:endParaRPr lang="en-IE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41" y="5397336"/>
            <a:ext cx="2599135" cy="1029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69850" h="38100"/>
              <a:bevelB w="38100" h="38100"/>
            </a:sp3d>
          </a:bodyPr>
          <a:lstStyle/>
          <a:p>
            <a:pPr defTabSz="422041">
              <a:spcAft>
                <a:spcPts val="1108"/>
              </a:spcAft>
            </a:pPr>
            <a:r>
              <a:rPr lang="en-IE" sz="2585" b="1" dirty="0">
                <a:solidFill>
                  <a:srgbClr val="000090"/>
                </a:solidFill>
                <a:latin typeface="Avenir Next"/>
              </a:rPr>
              <a:t>↑</a:t>
            </a:r>
            <a:r>
              <a:rPr lang="en-IE" sz="2215" b="1" dirty="0">
                <a:solidFill>
                  <a:srgbClr val="000090"/>
                </a:solidFill>
                <a:latin typeface="Avenir Next"/>
              </a:rPr>
              <a:t> Self-renewal</a:t>
            </a:r>
          </a:p>
          <a:p>
            <a:pPr defTabSz="422041">
              <a:spcAft>
                <a:spcPts val="1108"/>
              </a:spcAft>
            </a:pPr>
            <a:r>
              <a:rPr lang="en-IE" sz="2585" b="1" dirty="0">
                <a:solidFill>
                  <a:srgbClr val="000090"/>
                </a:solidFill>
                <a:latin typeface="Avenir Next"/>
              </a:rPr>
              <a:t>↓</a:t>
            </a:r>
            <a:r>
              <a:rPr lang="en-IE" sz="2215" b="1" dirty="0">
                <a:solidFill>
                  <a:srgbClr val="000090"/>
                </a:solidFill>
                <a:latin typeface="Avenir Next"/>
              </a:rPr>
              <a:t> Differentiation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37421" y="5397336"/>
            <a:ext cx="2599135" cy="1029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69850" h="38100"/>
              <a:bevelB w="38100" h="38100"/>
            </a:sp3d>
          </a:bodyPr>
          <a:lstStyle/>
          <a:p>
            <a:pPr defTabSz="422041">
              <a:spcAft>
                <a:spcPts val="1108"/>
              </a:spcAft>
            </a:pPr>
            <a:r>
              <a:rPr lang="en-IE" sz="2585" b="1" dirty="0">
                <a:solidFill>
                  <a:srgbClr val="000090"/>
                </a:solidFill>
                <a:latin typeface="Avenir Next"/>
              </a:rPr>
              <a:t>↓</a:t>
            </a:r>
            <a:r>
              <a:rPr lang="en-IE" sz="2215" b="1" dirty="0">
                <a:solidFill>
                  <a:srgbClr val="000090"/>
                </a:solidFill>
                <a:latin typeface="Avenir Next"/>
              </a:rPr>
              <a:t> Self-renewal</a:t>
            </a:r>
          </a:p>
          <a:p>
            <a:pPr defTabSz="422041">
              <a:spcAft>
                <a:spcPts val="1108"/>
              </a:spcAft>
            </a:pPr>
            <a:r>
              <a:rPr lang="en-IE" sz="2585" b="1" dirty="0">
                <a:solidFill>
                  <a:srgbClr val="000090"/>
                </a:solidFill>
                <a:latin typeface="Avenir Next"/>
              </a:rPr>
              <a:t>↑</a:t>
            </a:r>
            <a:r>
              <a:rPr lang="en-IE" sz="2215" b="1" dirty="0">
                <a:solidFill>
                  <a:srgbClr val="000090"/>
                </a:solidFill>
                <a:latin typeface="Avenir Next"/>
              </a:rPr>
              <a:t> Differentiation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4901" y="2564904"/>
            <a:ext cx="2109600" cy="1761231"/>
            <a:chOff x="354701" y="2492896"/>
            <a:chExt cx="2109600" cy="1908000"/>
          </a:xfrm>
        </p:grpSpPr>
        <p:sp>
          <p:nvSpPr>
            <p:cNvPr id="24" name="Rectangle 23"/>
            <p:cNvSpPr/>
            <p:nvPr/>
          </p:nvSpPr>
          <p:spPr>
            <a:xfrm>
              <a:off x="354701" y="2492896"/>
              <a:ext cx="2109600" cy="19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IE" sz="1662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026" name="Picture 1" descr="image0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158" y="2492896"/>
              <a:ext cx="1662686" cy="19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3528899" y="2564904"/>
            <a:ext cx="2109600" cy="1761231"/>
            <a:chOff x="3739355" y="2492896"/>
            <a:chExt cx="2109600" cy="1908000"/>
          </a:xfrm>
        </p:grpSpPr>
        <p:sp>
          <p:nvSpPr>
            <p:cNvPr id="23" name="Rectangle 22"/>
            <p:cNvSpPr/>
            <p:nvPr/>
          </p:nvSpPr>
          <p:spPr>
            <a:xfrm>
              <a:off x="3739355" y="2492896"/>
              <a:ext cx="2109600" cy="19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IE" sz="1662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1" name="Picture 2" descr="image0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1720" y="2492896"/>
              <a:ext cx="1944870" cy="19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8" name="Picture 3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898" y="2564904"/>
            <a:ext cx="2110364" cy="176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817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2380936" y="3196288"/>
            <a:ext cx="1098004" cy="4984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/>
            <a:endParaRPr lang="en-IE" sz="1662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733030" y="3196288"/>
            <a:ext cx="1098004" cy="4984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/>
            <a:endParaRPr lang="en-IE" sz="1662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036" y="4372870"/>
            <a:ext cx="2239900" cy="77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/>
            <a:r>
              <a:rPr lang="en-IE" sz="2215" b="1" dirty="0">
                <a:solidFill>
                  <a:srgbClr val="FFFFFF"/>
                </a:solidFill>
                <a:latin typeface="Avenir Next"/>
              </a:rPr>
              <a:t>Epidermal Stem Cell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00080" y="4372870"/>
            <a:ext cx="2339628" cy="77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/>
            <a:r>
              <a:rPr lang="en-IE" sz="2215" b="1" dirty="0">
                <a:solidFill>
                  <a:srgbClr val="FFFFFF"/>
                </a:solidFill>
                <a:latin typeface="Avenir Next"/>
              </a:rPr>
              <a:t>Keratinocyte (Young)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89408" y="4372870"/>
            <a:ext cx="2283234" cy="77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/>
            <a:r>
              <a:rPr lang="en-IE" sz="2215" b="1" dirty="0">
                <a:solidFill>
                  <a:srgbClr val="FFFFFF"/>
                </a:solidFill>
                <a:latin typeface="Avenir Next"/>
              </a:rPr>
              <a:t>Keratinocyte (Old)</a:t>
            </a: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354701" y="637305"/>
            <a:ext cx="8344272" cy="651607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  <a:scene3d>
              <a:camera prst="orthographicFront"/>
              <a:lightRig rig="threePt" dir="t"/>
            </a:scene3d>
            <a:sp3d extrusionH="57150" contourW="12700" prstMaterial="metal">
              <a:bevelT w="38100" h="38100"/>
              <a:contourClr>
                <a:schemeClr val="accent5">
                  <a:lumMod val="60000"/>
                  <a:lumOff val="4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44083"/>
            <a:r>
              <a:rPr lang="en-IE" sz="4431" b="1" dirty="0">
                <a:solidFill>
                  <a:srgbClr val="FFFFFF"/>
                </a:solidFill>
                <a:latin typeface="Avenir Next"/>
              </a:rPr>
              <a:t>Skin Lineage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539" y="1598424"/>
            <a:ext cx="8341019" cy="774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22041"/>
            <a:r>
              <a:rPr lang="en-IE" sz="2215" dirty="0">
                <a:solidFill>
                  <a:srgbClr val="FFFFFF"/>
                </a:solidFill>
                <a:latin typeface="Avenir Next"/>
              </a:rPr>
              <a:t>Skin = The outer protective covering of the body which has up to seven layers of tissue, including the epidermis</a:t>
            </a:r>
          </a:p>
        </p:txBody>
      </p:sp>
      <p:sp>
        <p:nvSpPr>
          <p:cNvPr id="18" name="Pentagon 17"/>
          <p:cNvSpPr/>
          <p:nvPr/>
        </p:nvSpPr>
        <p:spPr>
          <a:xfrm>
            <a:off x="1" y="5290130"/>
            <a:ext cx="9036496" cy="1304101"/>
          </a:xfrm>
          <a:prstGeom prst="homePlate">
            <a:avLst/>
          </a:prstGeom>
          <a:solidFill>
            <a:srgbClr val="FFFFFF">
              <a:alpha val="2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/>
            <a:endParaRPr lang="en-IE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41" y="5397336"/>
            <a:ext cx="2599135" cy="1029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69850" h="38100"/>
              <a:bevelB w="38100" h="38100"/>
            </a:sp3d>
          </a:bodyPr>
          <a:lstStyle/>
          <a:p>
            <a:pPr defTabSz="422041">
              <a:spcAft>
                <a:spcPts val="1108"/>
              </a:spcAft>
            </a:pPr>
            <a:r>
              <a:rPr lang="en-IE" sz="2585" b="1" dirty="0">
                <a:solidFill>
                  <a:srgbClr val="000090"/>
                </a:solidFill>
                <a:latin typeface="Avenir Next"/>
              </a:rPr>
              <a:t>↑</a:t>
            </a:r>
            <a:r>
              <a:rPr lang="en-IE" sz="2215" b="1" dirty="0">
                <a:solidFill>
                  <a:srgbClr val="000090"/>
                </a:solidFill>
                <a:latin typeface="Avenir Next"/>
              </a:rPr>
              <a:t> Self-renewal</a:t>
            </a:r>
          </a:p>
          <a:p>
            <a:pPr defTabSz="422041">
              <a:spcAft>
                <a:spcPts val="1108"/>
              </a:spcAft>
            </a:pPr>
            <a:r>
              <a:rPr lang="en-IE" sz="2585" b="1" dirty="0">
                <a:solidFill>
                  <a:srgbClr val="000090"/>
                </a:solidFill>
                <a:latin typeface="Avenir Next"/>
              </a:rPr>
              <a:t>↓</a:t>
            </a:r>
            <a:r>
              <a:rPr lang="en-IE" sz="2215" b="1" dirty="0">
                <a:solidFill>
                  <a:srgbClr val="000090"/>
                </a:solidFill>
                <a:latin typeface="Avenir Next"/>
              </a:rPr>
              <a:t> Differentiation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37421" y="5397336"/>
            <a:ext cx="2599135" cy="1029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69850" h="38100"/>
              <a:bevelB w="38100" h="38100"/>
            </a:sp3d>
          </a:bodyPr>
          <a:lstStyle/>
          <a:p>
            <a:pPr defTabSz="422041">
              <a:spcAft>
                <a:spcPts val="1108"/>
              </a:spcAft>
            </a:pPr>
            <a:r>
              <a:rPr lang="en-IE" sz="2585" b="1" dirty="0">
                <a:solidFill>
                  <a:srgbClr val="000090"/>
                </a:solidFill>
                <a:latin typeface="Avenir Next"/>
              </a:rPr>
              <a:t>↓</a:t>
            </a:r>
            <a:r>
              <a:rPr lang="en-IE" sz="2215" b="1" dirty="0">
                <a:solidFill>
                  <a:srgbClr val="000090"/>
                </a:solidFill>
                <a:latin typeface="Avenir Next"/>
              </a:rPr>
              <a:t> Self-renewal</a:t>
            </a:r>
          </a:p>
          <a:p>
            <a:pPr defTabSz="422041">
              <a:spcAft>
                <a:spcPts val="1108"/>
              </a:spcAft>
            </a:pPr>
            <a:r>
              <a:rPr lang="en-IE" sz="2585" b="1" dirty="0">
                <a:solidFill>
                  <a:srgbClr val="000090"/>
                </a:solidFill>
                <a:latin typeface="Avenir Next"/>
              </a:rPr>
              <a:t>↑</a:t>
            </a:r>
            <a:r>
              <a:rPr lang="en-IE" sz="2215" b="1" dirty="0">
                <a:solidFill>
                  <a:srgbClr val="000090"/>
                </a:solidFill>
                <a:latin typeface="Avenir Next"/>
              </a:rPr>
              <a:t> Differentiation</a:t>
            </a:r>
          </a:p>
        </p:txBody>
      </p:sp>
      <p:pic>
        <p:nvPicPr>
          <p:cNvPr id="2050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2564904"/>
            <a:ext cx="1797391" cy="176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707785" y="2564904"/>
            <a:ext cx="1796400" cy="1761231"/>
            <a:chOff x="3685498" y="2492896"/>
            <a:chExt cx="1796400" cy="1908000"/>
          </a:xfrm>
        </p:grpSpPr>
        <p:sp>
          <p:nvSpPr>
            <p:cNvPr id="23" name="Rectangle 22"/>
            <p:cNvSpPr/>
            <p:nvPr/>
          </p:nvSpPr>
          <p:spPr>
            <a:xfrm>
              <a:off x="3685498" y="2492896"/>
              <a:ext cx="1796400" cy="19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IE" sz="1662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2051" name="Picture 2" descr="image0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655" y="2492896"/>
              <a:ext cx="1318087" cy="19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7059880" y="2564904"/>
            <a:ext cx="1796400" cy="1761231"/>
            <a:chOff x="6938646" y="2492896"/>
            <a:chExt cx="1796400" cy="1908000"/>
          </a:xfrm>
        </p:grpSpPr>
        <p:sp>
          <p:nvSpPr>
            <p:cNvPr id="21" name="Rectangle 20"/>
            <p:cNvSpPr/>
            <p:nvPr/>
          </p:nvSpPr>
          <p:spPr>
            <a:xfrm>
              <a:off x="6938646" y="2492896"/>
              <a:ext cx="1796400" cy="19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IE" sz="1662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2052" name="Picture 3" descr="image0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4603" y="2492896"/>
              <a:ext cx="1324485" cy="19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086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2390258" y="3196288"/>
            <a:ext cx="1098004" cy="4984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/>
            <a:endParaRPr lang="en-IE" sz="1662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623338" y="3196288"/>
            <a:ext cx="1098004" cy="4984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/>
            <a:endParaRPr lang="en-IE" sz="1662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346" y="4372870"/>
            <a:ext cx="2239900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/>
            <a:r>
              <a:rPr lang="en-IE" sz="2215" b="1" dirty="0">
                <a:solidFill>
                  <a:srgbClr val="FFFFFF"/>
                </a:solidFill>
                <a:latin typeface="Avenir Next"/>
              </a:rPr>
              <a:t>Myoblast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85984" y="4372870"/>
            <a:ext cx="2339628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/>
            <a:r>
              <a:rPr lang="en-IE" sz="2215" b="1" dirty="0">
                <a:solidFill>
                  <a:srgbClr val="FFFFFF"/>
                </a:solidFill>
                <a:latin typeface="Avenir Next"/>
              </a:rPr>
              <a:t>Myoblast (Tube)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47262" y="4372870"/>
            <a:ext cx="2283234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/>
            <a:r>
              <a:rPr lang="en-IE" sz="2215" b="1" dirty="0">
                <a:solidFill>
                  <a:srgbClr val="FFFFFF"/>
                </a:solidFill>
                <a:latin typeface="Avenir Next"/>
              </a:rPr>
              <a:t>Muscle</a:t>
            </a: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354701" y="637305"/>
            <a:ext cx="8344272" cy="651607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  <a:scene3d>
              <a:camera prst="orthographicFront"/>
              <a:lightRig rig="threePt" dir="t"/>
            </a:scene3d>
            <a:sp3d extrusionH="57150" contourW="12700" prstMaterial="metal">
              <a:bevelT w="38100" h="38100"/>
              <a:contourClr>
                <a:schemeClr val="accent5">
                  <a:lumMod val="60000"/>
                  <a:lumOff val="4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44083"/>
            <a:r>
              <a:rPr lang="en-IE" sz="4431" b="1" dirty="0">
                <a:solidFill>
                  <a:srgbClr val="FFFFFF"/>
                </a:solidFill>
                <a:latin typeface="Avenir Next"/>
              </a:rPr>
              <a:t>Muscle Lineage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539" y="1598424"/>
            <a:ext cx="8341019" cy="774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22041"/>
            <a:r>
              <a:rPr lang="en-IE" sz="2215" dirty="0">
                <a:solidFill>
                  <a:srgbClr val="FFFFFF"/>
                </a:solidFill>
                <a:latin typeface="Avenir Next"/>
              </a:rPr>
              <a:t>Muscle = The tissue responsible for movement throughout the body from walking to pumping blood</a:t>
            </a:r>
          </a:p>
        </p:txBody>
      </p:sp>
      <p:sp>
        <p:nvSpPr>
          <p:cNvPr id="18" name="Pentagon 17"/>
          <p:cNvSpPr/>
          <p:nvPr/>
        </p:nvSpPr>
        <p:spPr>
          <a:xfrm>
            <a:off x="1" y="5290130"/>
            <a:ext cx="9036496" cy="1304101"/>
          </a:xfrm>
          <a:prstGeom prst="homePlate">
            <a:avLst/>
          </a:prstGeom>
          <a:solidFill>
            <a:srgbClr val="FFFFFF">
              <a:alpha val="2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/>
            <a:endParaRPr lang="en-IE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41" y="5397336"/>
            <a:ext cx="2599135" cy="1029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69850" h="38100"/>
              <a:bevelB w="38100" h="38100"/>
            </a:sp3d>
          </a:bodyPr>
          <a:lstStyle/>
          <a:p>
            <a:pPr defTabSz="422041">
              <a:spcAft>
                <a:spcPts val="1108"/>
              </a:spcAft>
            </a:pPr>
            <a:r>
              <a:rPr lang="en-IE" sz="2585" b="1" dirty="0">
                <a:solidFill>
                  <a:srgbClr val="000090"/>
                </a:solidFill>
                <a:latin typeface="Avenir Next"/>
              </a:rPr>
              <a:t>↑</a:t>
            </a:r>
            <a:r>
              <a:rPr lang="en-IE" sz="2215" b="1" dirty="0">
                <a:solidFill>
                  <a:srgbClr val="000090"/>
                </a:solidFill>
                <a:latin typeface="Avenir Next"/>
              </a:rPr>
              <a:t> Self-renewal</a:t>
            </a:r>
          </a:p>
          <a:p>
            <a:pPr defTabSz="422041">
              <a:spcAft>
                <a:spcPts val="1108"/>
              </a:spcAft>
            </a:pPr>
            <a:r>
              <a:rPr lang="en-IE" sz="2585" b="1" dirty="0">
                <a:solidFill>
                  <a:srgbClr val="000090"/>
                </a:solidFill>
                <a:latin typeface="Avenir Next"/>
              </a:rPr>
              <a:t>↓</a:t>
            </a:r>
            <a:r>
              <a:rPr lang="en-IE" sz="2215" b="1" dirty="0">
                <a:solidFill>
                  <a:srgbClr val="000090"/>
                </a:solidFill>
                <a:latin typeface="Avenir Next"/>
              </a:rPr>
              <a:t> Differentiation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37421" y="5397336"/>
            <a:ext cx="2599135" cy="1029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69850" h="38100"/>
              <a:bevelB w="38100" h="38100"/>
            </a:sp3d>
          </a:bodyPr>
          <a:lstStyle/>
          <a:p>
            <a:pPr defTabSz="422041">
              <a:spcAft>
                <a:spcPts val="1108"/>
              </a:spcAft>
            </a:pPr>
            <a:r>
              <a:rPr lang="en-IE" sz="2585" b="1" dirty="0">
                <a:solidFill>
                  <a:srgbClr val="000090"/>
                </a:solidFill>
                <a:latin typeface="Avenir Next"/>
              </a:rPr>
              <a:t>↓</a:t>
            </a:r>
            <a:r>
              <a:rPr lang="en-IE" sz="2215" b="1" dirty="0">
                <a:solidFill>
                  <a:srgbClr val="000090"/>
                </a:solidFill>
                <a:latin typeface="Avenir Next"/>
              </a:rPr>
              <a:t> Self-renewal</a:t>
            </a:r>
          </a:p>
          <a:p>
            <a:pPr defTabSz="422041">
              <a:spcAft>
                <a:spcPts val="1108"/>
              </a:spcAft>
            </a:pPr>
            <a:r>
              <a:rPr lang="en-IE" sz="2585" b="1" dirty="0">
                <a:solidFill>
                  <a:srgbClr val="000090"/>
                </a:solidFill>
                <a:latin typeface="Avenir Next"/>
              </a:rPr>
              <a:t>↑</a:t>
            </a:r>
            <a:r>
              <a:rPr lang="en-IE" sz="2215" b="1" dirty="0">
                <a:solidFill>
                  <a:srgbClr val="000090"/>
                </a:solidFill>
                <a:latin typeface="Avenir Next"/>
              </a:rPr>
              <a:t> Differentiation</a:t>
            </a:r>
          </a:p>
        </p:txBody>
      </p:sp>
      <p:pic>
        <p:nvPicPr>
          <p:cNvPr id="3074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90" y="2553100"/>
            <a:ext cx="1456847" cy="176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26800" y="2564904"/>
            <a:ext cx="1458000" cy="1761231"/>
            <a:chOff x="3707785" y="2492896"/>
            <a:chExt cx="1458000" cy="1908000"/>
          </a:xfrm>
        </p:grpSpPr>
        <p:sp>
          <p:nvSpPr>
            <p:cNvPr id="23" name="Rectangle 22"/>
            <p:cNvSpPr/>
            <p:nvPr/>
          </p:nvSpPr>
          <p:spPr>
            <a:xfrm>
              <a:off x="3707785" y="2492896"/>
              <a:ext cx="1458000" cy="19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IE" sz="1662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3075" name="Picture 2" descr="image0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479" y="2492896"/>
              <a:ext cx="1170609" cy="19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7059880" y="2564904"/>
            <a:ext cx="1458000" cy="1761231"/>
            <a:chOff x="7059880" y="2492896"/>
            <a:chExt cx="1458000" cy="1908000"/>
          </a:xfrm>
        </p:grpSpPr>
        <p:sp>
          <p:nvSpPr>
            <p:cNvPr id="21" name="Rectangle 20"/>
            <p:cNvSpPr/>
            <p:nvPr/>
          </p:nvSpPr>
          <p:spPr>
            <a:xfrm>
              <a:off x="7059880" y="2492896"/>
              <a:ext cx="1458000" cy="19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IE" sz="1662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3076" name="Picture 3" descr="image0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734" y="2492896"/>
              <a:ext cx="1176291" cy="19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109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8440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923" b="1" dirty="0">
                <a:solidFill>
                  <a:srgbClr val="FFFFFF"/>
                </a:solidFill>
                <a:latin typeface="Century Gothic"/>
                <a:ea typeface="MS PGothic" pitchFamily="34" charset="-128"/>
              </a:rPr>
              <a:t>Unit 5A: Keeping Healthy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1155" y="2511224"/>
            <a:ext cx="3620671" cy="1114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44083" fontAlgn="base">
              <a:spcAft>
                <a:spcPct val="0"/>
              </a:spcAft>
            </a:pPr>
            <a:r>
              <a:rPr lang="en-US" sz="2215" b="1" dirty="0">
                <a:solidFill>
                  <a:srgbClr val="303069"/>
                </a:solidFill>
                <a:latin typeface="Avenir Next"/>
                <a:ea typeface="MS PGothic" pitchFamily="34" charset="-128"/>
              </a:rPr>
              <a:t>Any questions for a scientist?</a:t>
            </a:r>
          </a:p>
          <a:p>
            <a:pPr algn="ctr" defTabSz="844083" fontAlgn="base">
              <a:spcAft>
                <a:spcPct val="0"/>
              </a:spcAft>
            </a:pPr>
            <a:r>
              <a:rPr lang="en-US" sz="2215" b="1" dirty="0">
                <a:solidFill>
                  <a:srgbClr val="303069"/>
                </a:solidFill>
                <a:latin typeface="Avenir Next"/>
                <a:ea typeface="MS PGothic" pitchFamily="34" charset="-128"/>
              </a:rPr>
              <a:t>Ask your parents to email us!</a:t>
            </a:r>
          </a:p>
          <a:p>
            <a:pPr algn="ctr" defTabSz="844083" fontAlgn="base">
              <a:spcAft>
                <a:spcPct val="0"/>
              </a:spcAft>
            </a:pPr>
            <a:r>
              <a:rPr lang="en-US" sz="2215" dirty="0">
                <a:solidFill>
                  <a:srgbClr val="00055D"/>
                </a:solidFill>
                <a:latin typeface="Avenir Next"/>
                <a:ea typeface="MS PGothic" pitchFamily="34" charset="-128"/>
              </a:rPr>
              <a:t>sarah.gundy@nuigalway.ie</a:t>
            </a:r>
            <a:endParaRPr lang="en-US" sz="2215" b="1" dirty="0">
              <a:solidFill>
                <a:srgbClr val="FFFFFF"/>
              </a:solidFill>
              <a:latin typeface="Century Gothic"/>
              <a:ea typeface="MS PGothic" pitchFamily="34" charset="-128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8C2DF16-326E-49EF-B3F6-C1FA2D7298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4" y="770243"/>
            <a:ext cx="2104531" cy="858131"/>
          </a:xfrm>
          <a:prstGeom prst="rect">
            <a:avLst/>
          </a:prstGeom>
        </p:spPr>
      </p:pic>
      <p:pic>
        <p:nvPicPr>
          <p:cNvPr id="6" name="Picture 5" descr="shutterstock_269040626.jpg">
            <a:extLst>
              <a:ext uri="{FF2B5EF4-FFF2-40B4-BE49-F238E27FC236}">
                <a16:creationId xmlns:a16="http://schemas.microsoft.com/office/drawing/2014/main" id="{BDDB9A7E-3AA8-4BE7-8CDB-CC77425A9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2017712"/>
            <a:ext cx="2942204" cy="2206653"/>
          </a:xfrm>
          <a:prstGeom prst="rect">
            <a:avLst/>
          </a:prstGeom>
          <a:effectLst>
            <a:glow rad="317500">
              <a:srgbClr val="2FC9C1"/>
            </a:glo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2345484" y="3261122"/>
            <a:ext cx="1098004" cy="4984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/>
            <a:endParaRPr lang="en-IE" sz="1662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721569" y="3261122"/>
            <a:ext cx="1098004" cy="4984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/>
            <a:endParaRPr lang="en-IE" sz="1662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584" y="4390148"/>
            <a:ext cx="2239900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/>
            <a:r>
              <a:rPr lang="en-IE" sz="2215" b="1" dirty="0">
                <a:solidFill>
                  <a:srgbClr val="FFFFFF"/>
                </a:solidFill>
                <a:latin typeface="Avenir Next"/>
              </a:rPr>
              <a:t>Neural Stem Cell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21648" y="4390148"/>
            <a:ext cx="2521764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/>
            <a:r>
              <a:rPr lang="en-IE" sz="2215" b="1" dirty="0">
                <a:solidFill>
                  <a:srgbClr val="FFFFFF"/>
                </a:solidFill>
                <a:latin typeface="Avenir Next"/>
              </a:rPr>
              <a:t>Glial Progenitor Cell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16215" y="4390148"/>
            <a:ext cx="2664297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22041"/>
            <a:r>
              <a:rPr lang="en-IE" sz="2215" b="1" dirty="0" err="1">
                <a:solidFill>
                  <a:srgbClr val="FFFFFF"/>
                </a:solidFill>
                <a:latin typeface="Avenir Next"/>
              </a:rPr>
              <a:t>Oligodendrocyte</a:t>
            </a:r>
            <a:endParaRPr lang="en-IE" sz="2215" b="1" dirty="0">
              <a:solidFill>
                <a:srgbClr val="FFFFFF"/>
              </a:solidFill>
              <a:latin typeface="Avenir Next"/>
            </a:endParaRP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354701" y="637305"/>
            <a:ext cx="8344272" cy="651607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  <a:scene3d>
              <a:camera prst="orthographicFront"/>
              <a:lightRig rig="threePt" dir="t"/>
            </a:scene3d>
            <a:sp3d extrusionH="57150" contourW="12700" prstMaterial="metal">
              <a:bevelT w="38100" h="38100"/>
              <a:contourClr>
                <a:schemeClr val="accent5">
                  <a:lumMod val="60000"/>
                  <a:lumOff val="4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44083"/>
            <a:r>
              <a:rPr lang="en-IE" sz="4431" b="1" dirty="0">
                <a:solidFill>
                  <a:srgbClr val="FFFFFF"/>
                </a:solidFill>
                <a:latin typeface="Avenir Next"/>
              </a:rPr>
              <a:t>Myelin Sheath Lineage</a:t>
            </a:r>
          </a:p>
        </p:txBody>
      </p:sp>
      <p:sp>
        <p:nvSpPr>
          <p:cNvPr id="2" name="Rectangle 1"/>
          <p:cNvSpPr/>
          <p:nvPr/>
        </p:nvSpPr>
        <p:spPr>
          <a:xfrm>
            <a:off x="203351" y="1474457"/>
            <a:ext cx="8761142" cy="774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22041"/>
            <a:r>
              <a:rPr lang="en-IE" sz="2215" dirty="0">
                <a:solidFill>
                  <a:srgbClr val="FFFFFF"/>
                </a:solidFill>
                <a:latin typeface="Avenir Next"/>
              </a:rPr>
              <a:t>Myelin Sheath = An insulating layer surrounding the axon of neurons allowing signals to be transmitted quickly from the brain to the body</a:t>
            </a:r>
          </a:p>
        </p:txBody>
      </p:sp>
      <p:sp>
        <p:nvSpPr>
          <p:cNvPr id="18" name="Pentagon 17"/>
          <p:cNvSpPr/>
          <p:nvPr/>
        </p:nvSpPr>
        <p:spPr>
          <a:xfrm>
            <a:off x="1" y="5290130"/>
            <a:ext cx="9036496" cy="1304101"/>
          </a:xfrm>
          <a:prstGeom prst="homePlate">
            <a:avLst/>
          </a:prstGeom>
          <a:solidFill>
            <a:srgbClr val="FFFFFF">
              <a:alpha val="2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/>
            <a:endParaRPr lang="en-IE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41" y="5397336"/>
            <a:ext cx="2599135" cy="1029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69850" h="38100"/>
              <a:bevelB w="38100" h="38100"/>
            </a:sp3d>
          </a:bodyPr>
          <a:lstStyle/>
          <a:p>
            <a:pPr defTabSz="422041">
              <a:spcAft>
                <a:spcPts val="1108"/>
              </a:spcAft>
            </a:pPr>
            <a:r>
              <a:rPr lang="en-IE" sz="2585" b="1" dirty="0">
                <a:solidFill>
                  <a:srgbClr val="000090"/>
                </a:solidFill>
                <a:latin typeface="Avenir Next"/>
              </a:rPr>
              <a:t>↑</a:t>
            </a:r>
            <a:r>
              <a:rPr lang="en-IE" sz="2215" b="1" dirty="0">
                <a:solidFill>
                  <a:srgbClr val="000090"/>
                </a:solidFill>
                <a:latin typeface="Avenir Next"/>
              </a:rPr>
              <a:t> Self-renewal</a:t>
            </a:r>
          </a:p>
          <a:p>
            <a:pPr defTabSz="422041">
              <a:spcAft>
                <a:spcPts val="1108"/>
              </a:spcAft>
            </a:pPr>
            <a:r>
              <a:rPr lang="en-IE" sz="2585" b="1" dirty="0">
                <a:solidFill>
                  <a:srgbClr val="000090"/>
                </a:solidFill>
                <a:latin typeface="Avenir Next"/>
              </a:rPr>
              <a:t>↓</a:t>
            </a:r>
            <a:r>
              <a:rPr lang="en-IE" sz="2215" b="1" dirty="0">
                <a:solidFill>
                  <a:srgbClr val="000090"/>
                </a:solidFill>
                <a:latin typeface="Avenir Next"/>
              </a:rPr>
              <a:t> Differentiation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37421" y="5397336"/>
            <a:ext cx="2599135" cy="1029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69850" h="38100"/>
              <a:bevelB w="38100" h="38100"/>
            </a:sp3d>
          </a:bodyPr>
          <a:lstStyle/>
          <a:p>
            <a:pPr defTabSz="422041">
              <a:spcAft>
                <a:spcPts val="1108"/>
              </a:spcAft>
            </a:pPr>
            <a:r>
              <a:rPr lang="en-IE" sz="2585" b="1" dirty="0">
                <a:solidFill>
                  <a:srgbClr val="000090"/>
                </a:solidFill>
                <a:latin typeface="Avenir Next"/>
              </a:rPr>
              <a:t>↓</a:t>
            </a:r>
            <a:r>
              <a:rPr lang="en-IE" sz="2215" b="1" dirty="0">
                <a:solidFill>
                  <a:srgbClr val="000090"/>
                </a:solidFill>
                <a:latin typeface="Avenir Next"/>
              </a:rPr>
              <a:t> Self-renewal</a:t>
            </a:r>
          </a:p>
          <a:p>
            <a:pPr defTabSz="422041">
              <a:spcAft>
                <a:spcPts val="1108"/>
              </a:spcAft>
            </a:pPr>
            <a:r>
              <a:rPr lang="en-IE" sz="2585" b="1" dirty="0">
                <a:solidFill>
                  <a:srgbClr val="000090"/>
                </a:solidFill>
                <a:latin typeface="Avenir Next"/>
              </a:rPr>
              <a:t>↑</a:t>
            </a:r>
            <a:r>
              <a:rPr lang="en-IE" sz="2215" b="1" dirty="0">
                <a:solidFill>
                  <a:srgbClr val="000090"/>
                </a:solidFill>
                <a:latin typeface="Avenir Next"/>
              </a:rPr>
              <a:t> Differentiation</a:t>
            </a:r>
          </a:p>
        </p:txBody>
      </p:sp>
      <p:pic>
        <p:nvPicPr>
          <p:cNvPr id="4098" name="Picture 3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874" y="2629737"/>
            <a:ext cx="2191622" cy="176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image00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6" r="-1306"/>
          <a:stretch/>
        </p:blipFill>
        <p:spPr bwMode="auto">
          <a:xfrm>
            <a:off x="3468789" y="2629147"/>
            <a:ext cx="2227479" cy="176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" descr="image00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5" r="2904"/>
          <a:stretch/>
        </p:blipFill>
        <p:spPr bwMode="auto">
          <a:xfrm>
            <a:off x="95256" y="2629147"/>
            <a:ext cx="2224932" cy="176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644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2342860" y="3261122"/>
            <a:ext cx="1098004" cy="4984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/>
            <a:endParaRPr lang="en-IE" sz="1662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675516" y="3261122"/>
            <a:ext cx="1098004" cy="4984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/>
            <a:endParaRPr lang="en-IE" sz="1662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584" y="4390148"/>
            <a:ext cx="2239900" cy="77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/>
            <a:r>
              <a:rPr lang="en-IE" sz="2215" b="1" dirty="0">
                <a:solidFill>
                  <a:srgbClr val="FFFFFF"/>
                </a:solidFill>
                <a:latin typeface="Avenir Next"/>
              </a:rPr>
              <a:t>Neuronal Stem Cell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22380" y="4390148"/>
            <a:ext cx="2521764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/>
            <a:r>
              <a:rPr lang="en-IE" sz="2215" b="1" dirty="0" err="1">
                <a:solidFill>
                  <a:srgbClr val="FFFFFF"/>
                </a:solidFill>
                <a:latin typeface="Avenir Next"/>
              </a:rPr>
              <a:t>Neurocyte</a:t>
            </a:r>
            <a:endParaRPr lang="en-IE" sz="2215" b="1" dirty="0">
              <a:solidFill>
                <a:srgbClr val="FFFFFF"/>
              </a:solidFill>
              <a:latin typeface="Avenir Nex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0955" y="4390148"/>
            <a:ext cx="2119614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/>
            <a:r>
              <a:rPr lang="en-IE" sz="2215" b="1" dirty="0">
                <a:solidFill>
                  <a:srgbClr val="FFFFFF"/>
                </a:solidFill>
                <a:latin typeface="Avenir Next"/>
              </a:rPr>
              <a:t>Neuron</a:t>
            </a: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354701" y="637305"/>
            <a:ext cx="8344272" cy="651607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  <a:scene3d>
              <a:camera prst="orthographicFront"/>
              <a:lightRig rig="threePt" dir="t"/>
            </a:scene3d>
            <a:sp3d extrusionH="57150" contourW="12700" prstMaterial="metal">
              <a:bevelT w="38100" h="38100"/>
              <a:contourClr>
                <a:schemeClr val="accent5">
                  <a:lumMod val="60000"/>
                  <a:lumOff val="4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44083"/>
            <a:r>
              <a:rPr lang="en-IE" sz="4431" b="1" dirty="0">
                <a:solidFill>
                  <a:srgbClr val="FFFFFF"/>
                </a:solidFill>
                <a:latin typeface="Avenir Next"/>
              </a:rPr>
              <a:t>Neuron Lineage</a:t>
            </a:r>
          </a:p>
        </p:txBody>
      </p:sp>
      <p:sp>
        <p:nvSpPr>
          <p:cNvPr id="2" name="Rectangle 1"/>
          <p:cNvSpPr/>
          <p:nvPr/>
        </p:nvSpPr>
        <p:spPr>
          <a:xfrm>
            <a:off x="467561" y="1531958"/>
            <a:ext cx="8231429" cy="433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22041"/>
            <a:r>
              <a:rPr lang="en-IE" sz="2215" dirty="0">
                <a:solidFill>
                  <a:srgbClr val="FFFFFF"/>
                </a:solidFill>
                <a:latin typeface="Avenir Next"/>
              </a:rPr>
              <a:t>Neuron = A cell that receives and transmits information in the brain.</a:t>
            </a:r>
          </a:p>
        </p:txBody>
      </p:sp>
      <p:sp>
        <p:nvSpPr>
          <p:cNvPr id="18" name="Pentagon 17"/>
          <p:cNvSpPr/>
          <p:nvPr/>
        </p:nvSpPr>
        <p:spPr>
          <a:xfrm>
            <a:off x="1" y="5290130"/>
            <a:ext cx="9036496" cy="1304101"/>
          </a:xfrm>
          <a:prstGeom prst="homePlate">
            <a:avLst/>
          </a:prstGeom>
          <a:solidFill>
            <a:srgbClr val="FFFFFF">
              <a:alpha val="2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/>
            <a:endParaRPr lang="en-IE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41" y="5397336"/>
            <a:ext cx="2599135" cy="1029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69850" h="38100"/>
              <a:bevelB w="38100" h="38100"/>
            </a:sp3d>
          </a:bodyPr>
          <a:lstStyle/>
          <a:p>
            <a:pPr defTabSz="422041">
              <a:spcAft>
                <a:spcPts val="1108"/>
              </a:spcAft>
            </a:pPr>
            <a:r>
              <a:rPr lang="en-IE" sz="2585" b="1" dirty="0">
                <a:solidFill>
                  <a:srgbClr val="000090"/>
                </a:solidFill>
                <a:latin typeface="Avenir Next"/>
              </a:rPr>
              <a:t>↑</a:t>
            </a:r>
            <a:r>
              <a:rPr lang="en-IE" sz="2215" b="1" dirty="0">
                <a:solidFill>
                  <a:srgbClr val="000090"/>
                </a:solidFill>
                <a:latin typeface="Avenir Next"/>
              </a:rPr>
              <a:t> Self-renewal</a:t>
            </a:r>
          </a:p>
          <a:p>
            <a:pPr defTabSz="422041">
              <a:spcAft>
                <a:spcPts val="1108"/>
              </a:spcAft>
            </a:pPr>
            <a:r>
              <a:rPr lang="en-IE" sz="2585" b="1" dirty="0">
                <a:solidFill>
                  <a:srgbClr val="000090"/>
                </a:solidFill>
                <a:latin typeface="Avenir Next"/>
              </a:rPr>
              <a:t>↓</a:t>
            </a:r>
            <a:r>
              <a:rPr lang="en-IE" sz="2215" b="1" dirty="0">
                <a:solidFill>
                  <a:srgbClr val="000090"/>
                </a:solidFill>
                <a:latin typeface="Avenir Next"/>
              </a:rPr>
              <a:t> Differentiation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37421" y="5397336"/>
            <a:ext cx="2599135" cy="1029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69850" h="38100"/>
              <a:bevelB w="38100" h="38100"/>
            </a:sp3d>
          </a:bodyPr>
          <a:lstStyle/>
          <a:p>
            <a:pPr defTabSz="422041">
              <a:spcAft>
                <a:spcPts val="1108"/>
              </a:spcAft>
            </a:pPr>
            <a:r>
              <a:rPr lang="en-IE" sz="2585" b="1" dirty="0">
                <a:solidFill>
                  <a:srgbClr val="000090"/>
                </a:solidFill>
                <a:latin typeface="Avenir Next"/>
              </a:rPr>
              <a:t>↓</a:t>
            </a:r>
            <a:r>
              <a:rPr lang="en-IE" sz="2215" b="1" dirty="0">
                <a:solidFill>
                  <a:srgbClr val="000090"/>
                </a:solidFill>
                <a:latin typeface="Avenir Next"/>
              </a:rPr>
              <a:t> Self-renewal</a:t>
            </a:r>
          </a:p>
          <a:p>
            <a:pPr defTabSz="422041">
              <a:spcAft>
                <a:spcPts val="1108"/>
              </a:spcAft>
            </a:pPr>
            <a:r>
              <a:rPr lang="en-IE" sz="2585" b="1" dirty="0">
                <a:solidFill>
                  <a:srgbClr val="000090"/>
                </a:solidFill>
                <a:latin typeface="Avenir Next"/>
              </a:rPr>
              <a:t>↑</a:t>
            </a:r>
            <a:r>
              <a:rPr lang="en-IE" sz="2215" b="1" dirty="0">
                <a:solidFill>
                  <a:srgbClr val="000090"/>
                </a:solidFill>
                <a:latin typeface="Avenir Next"/>
              </a:rPr>
              <a:t> Differentiation</a:t>
            </a:r>
          </a:p>
        </p:txBody>
      </p:sp>
      <p:pic>
        <p:nvPicPr>
          <p:cNvPr id="5122" name="Picture 3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63" y="2628887"/>
            <a:ext cx="1871829" cy="176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622190" y="2628888"/>
            <a:ext cx="1872000" cy="1762081"/>
            <a:chOff x="3647258" y="2562211"/>
            <a:chExt cx="1872000" cy="1908921"/>
          </a:xfrm>
        </p:grpSpPr>
        <p:sp>
          <p:nvSpPr>
            <p:cNvPr id="3" name="Rectangle 2"/>
            <p:cNvSpPr/>
            <p:nvPr/>
          </p:nvSpPr>
          <p:spPr>
            <a:xfrm>
              <a:off x="3647258" y="2562211"/>
              <a:ext cx="1872000" cy="19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IE" sz="1662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5123" name="Picture 2" descr="image0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0387" y="2563132"/>
              <a:ext cx="1424282" cy="19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289534" y="2629737"/>
            <a:ext cx="1872000" cy="1761231"/>
            <a:chOff x="289534" y="2563132"/>
            <a:chExt cx="1872000" cy="1908000"/>
          </a:xfrm>
        </p:grpSpPr>
        <p:sp>
          <p:nvSpPr>
            <p:cNvPr id="21" name="Rectangle 20"/>
            <p:cNvSpPr/>
            <p:nvPr/>
          </p:nvSpPr>
          <p:spPr>
            <a:xfrm>
              <a:off x="289534" y="2563132"/>
              <a:ext cx="1872000" cy="19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IE" sz="1662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5124" name="Picture 1" descr="image00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802" y="2563132"/>
              <a:ext cx="1319463" cy="19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0252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2369738" y="3261122"/>
            <a:ext cx="1098004" cy="4984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/>
            <a:endParaRPr lang="en-IE" sz="1662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694180" y="3261122"/>
            <a:ext cx="1098004" cy="4984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/>
            <a:endParaRPr lang="en-IE" sz="1662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504" y="4390147"/>
            <a:ext cx="2239900" cy="77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/>
            <a:r>
              <a:rPr lang="en-IE" sz="2215" b="1" dirty="0">
                <a:solidFill>
                  <a:srgbClr val="FFFFFF"/>
                </a:solidFill>
                <a:latin typeface="Avenir Next"/>
              </a:rPr>
              <a:t>Transitory Osteoblast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20078" y="4390148"/>
            <a:ext cx="2521764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/>
            <a:r>
              <a:rPr lang="en-IE" sz="2215" b="1" dirty="0">
                <a:solidFill>
                  <a:srgbClr val="FFFFFF"/>
                </a:solidFill>
                <a:latin typeface="Avenir Next"/>
              </a:rPr>
              <a:t>Osteoblast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44875" y="4390148"/>
            <a:ext cx="2119614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/>
            <a:r>
              <a:rPr lang="en-IE" sz="2215" b="1" dirty="0">
                <a:solidFill>
                  <a:srgbClr val="FFFFFF"/>
                </a:solidFill>
                <a:latin typeface="Avenir Next"/>
              </a:rPr>
              <a:t>Osteocyte</a:t>
            </a: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354701" y="637305"/>
            <a:ext cx="8344272" cy="651607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  <a:scene3d>
              <a:camera prst="orthographicFront"/>
              <a:lightRig rig="threePt" dir="t"/>
            </a:scene3d>
            <a:sp3d extrusionH="57150" contourW="12700" prstMaterial="metal">
              <a:bevelT w="38100" h="38100"/>
              <a:contourClr>
                <a:schemeClr val="accent5">
                  <a:lumMod val="60000"/>
                  <a:lumOff val="4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44083"/>
            <a:r>
              <a:rPr lang="en-IE" sz="4431" b="1" dirty="0">
                <a:solidFill>
                  <a:srgbClr val="FFFFFF"/>
                </a:solidFill>
                <a:latin typeface="Avenir Next"/>
              </a:rPr>
              <a:t>Bone Lineage</a:t>
            </a:r>
          </a:p>
        </p:txBody>
      </p:sp>
      <p:sp>
        <p:nvSpPr>
          <p:cNvPr id="2" name="Rectangle 1"/>
          <p:cNvSpPr/>
          <p:nvPr/>
        </p:nvSpPr>
        <p:spPr>
          <a:xfrm>
            <a:off x="467561" y="1531958"/>
            <a:ext cx="8231429" cy="774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22041"/>
            <a:r>
              <a:rPr lang="en-IE" sz="2215" dirty="0">
                <a:solidFill>
                  <a:srgbClr val="FFFFFF"/>
                </a:solidFill>
                <a:latin typeface="Avenir Next"/>
              </a:rPr>
              <a:t>Bone = A living tissue containing blood vessels and cells which allow it to grow and repair itself</a:t>
            </a:r>
          </a:p>
        </p:txBody>
      </p:sp>
      <p:sp>
        <p:nvSpPr>
          <p:cNvPr id="18" name="Pentagon 17"/>
          <p:cNvSpPr/>
          <p:nvPr/>
        </p:nvSpPr>
        <p:spPr>
          <a:xfrm>
            <a:off x="1" y="5290130"/>
            <a:ext cx="9036496" cy="1304101"/>
          </a:xfrm>
          <a:prstGeom prst="homePlate">
            <a:avLst/>
          </a:prstGeom>
          <a:solidFill>
            <a:srgbClr val="FFFFFF">
              <a:alpha val="2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/>
            <a:endParaRPr lang="en-IE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41" y="5397336"/>
            <a:ext cx="2599135" cy="1029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69850" h="38100"/>
              <a:bevelB w="38100" h="38100"/>
            </a:sp3d>
          </a:bodyPr>
          <a:lstStyle/>
          <a:p>
            <a:pPr defTabSz="422041">
              <a:spcAft>
                <a:spcPts val="1108"/>
              </a:spcAft>
            </a:pPr>
            <a:r>
              <a:rPr lang="en-IE" sz="2585" b="1" dirty="0">
                <a:solidFill>
                  <a:srgbClr val="000090"/>
                </a:solidFill>
                <a:latin typeface="Avenir Next"/>
              </a:rPr>
              <a:t>↑</a:t>
            </a:r>
            <a:r>
              <a:rPr lang="en-IE" sz="2215" b="1" dirty="0">
                <a:solidFill>
                  <a:srgbClr val="000090"/>
                </a:solidFill>
                <a:latin typeface="Avenir Next"/>
              </a:rPr>
              <a:t> Self-renewal</a:t>
            </a:r>
          </a:p>
          <a:p>
            <a:pPr defTabSz="422041">
              <a:spcAft>
                <a:spcPts val="1108"/>
              </a:spcAft>
            </a:pPr>
            <a:r>
              <a:rPr lang="en-IE" sz="2585" b="1" dirty="0">
                <a:solidFill>
                  <a:srgbClr val="000090"/>
                </a:solidFill>
                <a:latin typeface="Avenir Next"/>
              </a:rPr>
              <a:t>↓</a:t>
            </a:r>
            <a:r>
              <a:rPr lang="en-IE" sz="2215" b="1" dirty="0">
                <a:solidFill>
                  <a:srgbClr val="000090"/>
                </a:solidFill>
                <a:latin typeface="Avenir Next"/>
              </a:rPr>
              <a:t> Differentiation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37421" y="5397336"/>
            <a:ext cx="2599135" cy="1029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69850" h="38100"/>
              <a:bevelB w="38100" h="38100"/>
            </a:sp3d>
          </a:bodyPr>
          <a:lstStyle/>
          <a:p>
            <a:pPr defTabSz="422041">
              <a:spcAft>
                <a:spcPts val="1108"/>
              </a:spcAft>
            </a:pPr>
            <a:r>
              <a:rPr lang="en-IE" sz="2585" b="1" dirty="0">
                <a:solidFill>
                  <a:srgbClr val="000090"/>
                </a:solidFill>
                <a:latin typeface="Avenir Next"/>
              </a:rPr>
              <a:t>↓</a:t>
            </a:r>
            <a:r>
              <a:rPr lang="en-IE" sz="2215" b="1" dirty="0">
                <a:solidFill>
                  <a:srgbClr val="000090"/>
                </a:solidFill>
                <a:latin typeface="Avenir Next"/>
              </a:rPr>
              <a:t> Self-renewal</a:t>
            </a:r>
          </a:p>
          <a:p>
            <a:pPr defTabSz="422041">
              <a:spcAft>
                <a:spcPts val="1108"/>
              </a:spcAft>
            </a:pPr>
            <a:r>
              <a:rPr lang="en-IE" sz="2585" b="1" dirty="0">
                <a:solidFill>
                  <a:srgbClr val="000090"/>
                </a:solidFill>
                <a:latin typeface="Avenir Next"/>
              </a:rPr>
              <a:t>↑</a:t>
            </a:r>
            <a:r>
              <a:rPr lang="en-IE" sz="2215" b="1" dirty="0">
                <a:solidFill>
                  <a:srgbClr val="000090"/>
                </a:solidFill>
                <a:latin typeface="Avenir Next"/>
              </a:rPr>
              <a:t> Differentiation</a:t>
            </a:r>
          </a:p>
        </p:txBody>
      </p:sp>
      <p:pic>
        <p:nvPicPr>
          <p:cNvPr id="6146" name="Picture 3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204" y="2629737"/>
            <a:ext cx="1488953" cy="176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35761" y="2629737"/>
            <a:ext cx="1490400" cy="1761231"/>
            <a:chOff x="3838058" y="2563132"/>
            <a:chExt cx="1490400" cy="1908000"/>
          </a:xfrm>
        </p:grpSpPr>
        <p:sp>
          <p:nvSpPr>
            <p:cNvPr id="3" name="Rectangle 2"/>
            <p:cNvSpPr/>
            <p:nvPr/>
          </p:nvSpPr>
          <p:spPr>
            <a:xfrm>
              <a:off x="3838058" y="2563132"/>
              <a:ext cx="1490400" cy="19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IE" sz="1662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6147" name="Picture 2" descr="image0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2649" y="2563132"/>
              <a:ext cx="1281217" cy="19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477207" y="2628888"/>
            <a:ext cx="1524529" cy="1762081"/>
            <a:chOff x="463269" y="2562211"/>
            <a:chExt cx="1524529" cy="1908921"/>
          </a:xfrm>
        </p:grpSpPr>
        <p:sp>
          <p:nvSpPr>
            <p:cNvPr id="21" name="Rectangle 20"/>
            <p:cNvSpPr/>
            <p:nvPr/>
          </p:nvSpPr>
          <p:spPr>
            <a:xfrm>
              <a:off x="480334" y="2563132"/>
              <a:ext cx="1490400" cy="19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IE" sz="1662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6148" name="Picture 1" descr="image00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269" y="2562211"/>
              <a:ext cx="1524529" cy="19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8536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6C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/>
        </p:nvSpPr>
        <p:spPr>
          <a:xfrm>
            <a:off x="179518" y="703774"/>
            <a:ext cx="4896544" cy="1055077"/>
          </a:xfrm>
          <a:prstGeom prst="rect">
            <a:avLst/>
          </a:prstGeom>
        </p:spPr>
        <p:txBody>
          <a:bodyPr vert="horz" lIns="84406" tIns="42203" rIns="84406" bIns="42203" rtlCol="0" anchor="ctr">
            <a:normAutofit fontScale="77500" lnSpcReduction="20000"/>
            <a:scene3d>
              <a:camera prst="orthographicFront"/>
              <a:lightRig rig="chilly" dir="t"/>
            </a:scene3d>
            <a:sp3d extrusionH="57150" contourW="12700" prstMaterial="plastic">
              <a:bevelT w="114300" h="69850" prst="riblet"/>
              <a:bevelB h="38100" prst="riblet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44083"/>
            <a:r>
              <a:rPr lang="en-IE" sz="4985" b="1" dirty="0">
                <a:ln>
                  <a:solidFill>
                    <a:srgbClr val="2A2035"/>
                  </a:solidFill>
                </a:ln>
                <a:solidFill>
                  <a:srgbClr val="2A2035"/>
                </a:solidFill>
                <a:effectLst>
                  <a:glow rad="38100">
                    <a:srgbClr val="FF6600">
                      <a:alpha val="75000"/>
                    </a:srgbClr>
                  </a:glow>
                </a:effectLst>
                <a:latin typeface="Avenir Next"/>
              </a:rPr>
              <a:t>Activity:</a:t>
            </a:r>
          </a:p>
          <a:p>
            <a:pPr defTabSz="844083"/>
            <a:r>
              <a:rPr lang="en-IE" sz="4985" b="1" dirty="0">
                <a:ln>
                  <a:solidFill>
                    <a:srgbClr val="2A2035"/>
                  </a:solidFill>
                </a:ln>
                <a:solidFill>
                  <a:srgbClr val="2A2035"/>
                </a:solidFill>
                <a:effectLst>
                  <a:glow rad="38100">
                    <a:srgbClr val="FF6600">
                      <a:alpha val="75000"/>
                    </a:srgbClr>
                  </a:glow>
                </a:effectLst>
                <a:latin typeface="Avenir Next"/>
              </a:rPr>
              <a:t>“Top Trumps” Style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193136687"/>
              </p:ext>
            </p:extLst>
          </p:nvPr>
        </p:nvGraphicFramePr>
        <p:xfrm>
          <a:off x="5181600" y="263769"/>
          <a:ext cx="3733800" cy="6189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44" y="1758851"/>
            <a:ext cx="3448050" cy="444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178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6C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/>
        </p:nvSpPr>
        <p:spPr>
          <a:xfrm>
            <a:off x="179518" y="703774"/>
            <a:ext cx="4896544" cy="1055077"/>
          </a:xfrm>
          <a:prstGeom prst="rect">
            <a:avLst/>
          </a:prstGeom>
        </p:spPr>
        <p:txBody>
          <a:bodyPr vert="horz" lIns="84406" tIns="42203" rIns="84406" bIns="42203" rtlCol="0" anchor="ctr">
            <a:normAutofit fontScale="77500" lnSpcReduction="20000"/>
            <a:scene3d>
              <a:camera prst="orthographicFront"/>
              <a:lightRig rig="chilly" dir="t"/>
            </a:scene3d>
            <a:sp3d extrusionH="57150" contourW="12700" prstMaterial="plastic">
              <a:bevelT w="114300" h="69850" prst="riblet"/>
              <a:bevelB h="38100" prst="riblet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44083"/>
            <a:r>
              <a:rPr lang="en-IE" sz="4985" b="1" dirty="0">
                <a:ln>
                  <a:solidFill>
                    <a:srgbClr val="2A2035"/>
                  </a:solidFill>
                </a:ln>
                <a:solidFill>
                  <a:srgbClr val="2A2035"/>
                </a:solidFill>
                <a:effectLst>
                  <a:glow rad="38100">
                    <a:srgbClr val="FF6600">
                      <a:alpha val="75000"/>
                    </a:srgbClr>
                  </a:glow>
                </a:effectLst>
                <a:latin typeface="Avenir Next"/>
              </a:rPr>
              <a:t>Activity:</a:t>
            </a:r>
          </a:p>
          <a:p>
            <a:pPr defTabSz="844083"/>
            <a:r>
              <a:rPr lang="en-IE" sz="4985" b="1" dirty="0">
                <a:ln>
                  <a:solidFill>
                    <a:srgbClr val="2A2035"/>
                  </a:solidFill>
                </a:ln>
                <a:solidFill>
                  <a:srgbClr val="2A2035"/>
                </a:solidFill>
                <a:effectLst>
                  <a:glow rad="38100">
                    <a:srgbClr val="FF6600">
                      <a:alpha val="75000"/>
                    </a:srgbClr>
                  </a:glow>
                </a:effectLst>
                <a:latin typeface="Avenir Next"/>
              </a:rPr>
              <a:t>“Top Trumps” Style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800503818"/>
              </p:ext>
            </p:extLst>
          </p:nvPr>
        </p:nvGraphicFramePr>
        <p:xfrm>
          <a:off x="5181600" y="263769"/>
          <a:ext cx="3733800" cy="6189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44" y="1758851"/>
            <a:ext cx="3448050" cy="444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774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8440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923" b="1" dirty="0">
                <a:solidFill>
                  <a:srgbClr val="FFFFFF"/>
                </a:solidFill>
                <a:latin typeface="Century Gothic"/>
                <a:ea typeface="MS PGothic" pitchFamily="34" charset="-128"/>
              </a:rPr>
              <a:t>Unit 5A: Keeping Healthy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8C2DF16-326E-49EF-B3F6-C1FA2D7298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4" y="770243"/>
            <a:ext cx="2104531" cy="858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D604C7-375D-4698-B506-FB13529D7DEB}"/>
              </a:ext>
            </a:extLst>
          </p:cNvPr>
          <p:cNvSpPr txBox="1"/>
          <p:nvPr/>
        </p:nvSpPr>
        <p:spPr>
          <a:xfrm>
            <a:off x="4427984" y="2621956"/>
            <a:ext cx="4464496" cy="2137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 fontAlgn="base">
              <a:spcAft>
                <a:spcPct val="0"/>
              </a:spcAft>
              <a:defRPr/>
            </a:pPr>
            <a:r>
              <a:rPr lang="en-US" sz="2215" b="1" dirty="0">
                <a:solidFill>
                  <a:srgbClr val="303069"/>
                </a:solidFill>
                <a:latin typeface="Avenir Next"/>
                <a:ea typeface="MS PGothic" pitchFamily="34" charset="-128"/>
              </a:rPr>
              <a:t>Send us a photo of you playing our </a:t>
            </a:r>
            <a:r>
              <a:rPr lang="en-US" sz="2215" b="1" dirty="0" err="1">
                <a:solidFill>
                  <a:srgbClr val="303069"/>
                </a:solidFill>
                <a:latin typeface="Avenir Next"/>
                <a:ea typeface="MS PGothic" pitchFamily="34" charset="-128"/>
              </a:rPr>
              <a:t>STEMinator</a:t>
            </a:r>
            <a:r>
              <a:rPr lang="en-US" sz="2215" b="1" dirty="0">
                <a:solidFill>
                  <a:srgbClr val="303069"/>
                </a:solidFill>
                <a:latin typeface="Avenir Next"/>
                <a:ea typeface="MS PGothic" pitchFamily="34" charset="-128"/>
              </a:rPr>
              <a:t> card game!</a:t>
            </a:r>
          </a:p>
          <a:p>
            <a:pPr algn="ctr" defTabSz="844083" fontAlgn="base">
              <a:spcAft>
                <a:spcPct val="0"/>
              </a:spcAft>
              <a:defRPr/>
            </a:pPr>
            <a:endParaRPr lang="en-US" sz="2215" b="1" dirty="0">
              <a:solidFill>
                <a:srgbClr val="303069"/>
              </a:solidFill>
              <a:latin typeface="Avenir Next"/>
              <a:ea typeface="MS PGothic" pitchFamily="34" charset="-128"/>
            </a:endParaRPr>
          </a:p>
          <a:p>
            <a:pPr algn="ctr" defTabSz="844083" fontAlgn="base">
              <a:spcAft>
                <a:spcPct val="0"/>
              </a:spcAft>
              <a:defRPr/>
            </a:pPr>
            <a:r>
              <a:rPr lang="en-US" sz="2215" b="1" dirty="0">
                <a:solidFill>
                  <a:srgbClr val="303069"/>
                </a:solidFill>
                <a:latin typeface="Avenir Next"/>
                <a:ea typeface="MS PGothic" pitchFamily="34" charset="-128"/>
              </a:rPr>
              <a:t>Any questions for a scientist?</a:t>
            </a:r>
          </a:p>
          <a:p>
            <a:pPr algn="ctr" defTabSz="844083" fontAlgn="base">
              <a:spcAft>
                <a:spcPct val="0"/>
              </a:spcAft>
              <a:defRPr/>
            </a:pPr>
            <a:r>
              <a:rPr lang="en-US" sz="2215" b="1" dirty="0">
                <a:solidFill>
                  <a:srgbClr val="303069"/>
                </a:solidFill>
                <a:latin typeface="Avenir Next"/>
                <a:ea typeface="MS PGothic" pitchFamily="34" charset="-128"/>
              </a:rPr>
              <a:t>Ask your parents to email us!</a:t>
            </a:r>
          </a:p>
          <a:p>
            <a:pPr algn="ctr" defTabSz="844083" fontAlgn="base">
              <a:spcAft>
                <a:spcPct val="0"/>
              </a:spcAft>
              <a:defRPr/>
            </a:pPr>
            <a:r>
              <a:rPr lang="en-US" sz="2215" dirty="0">
                <a:solidFill>
                  <a:srgbClr val="00055D"/>
                </a:solidFill>
                <a:latin typeface="Avenir Next"/>
                <a:ea typeface="MS PGothic" pitchFamily="34" charset="-128"/>
              </a:rPr>
              <a:t>sarah.gundy@nuigalway.ie</a:t>
            </a:r>
            <a:endParaRPr lang="en-US" sz="2215" b="1" dirty="0">
              <a:solidFill>
                <a:srgbClr val="FFFFFF"/>
              </a:solidFill>
              <a:latin typeface="Century Gothic"/>
              <a:ea typeface="MS PGothic" pitchFamily="34" charset="-128"/>
            </a:endParaRPr>
          </a:p>
        </p:txBody>
      </p:sp>
      <p:pic>
        <p:nvPicPr>
          <p:cNvPr id="7" name="Picture 6" descr="shutterstock_269040626.jpg">
            <a:extLst>
              <a:ext uri="{FF2B5EF4-FFF2-40B4-BE49-F238E27FC236}">
                <a16:creationId xmlns:a16="http://schemas.microsoft.com/office/drawing/2014/main" id="{FC906A97-7943-40EA-A78D-374B160B3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2017712"/>
            <a:ext cx="2942204" cy="2206653"/>
          </a:xfrm>
          <a:prstGeom prst="rect">
            <a:avLst/>
          </a:prstGeom>
          <a:effectLst>
            <a:glow rad="317500">
              <a:srgbClr val="2FC9C1"/>
            </a:glow>
          </a:effectLst>
        </p:spPr>
      </p:pic>
    </p:spTree>
    <p:extLst>
      <p:ext uri="{BB962C8B-B14F-4D97-AF65-F5344CB8AC3E}">
        <p14:creationId xmlns:p14="http://schemas.microsoft.com/office/powerpoint/2010/main" val="1678726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609600"/>
            <a:ext cx="8640000" cy="252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>
            <a:glow rad="304800">
              <a:srgbClr val="FFFF00">
                <a:alpha val="53000"/>
              </a:srgbClr>
            </a:glow>
            <a:outerShdw blurRad="40000" dist="23000" dir="5400000" sx="104000" sy="104000" rotWithShape="0">
              <a:srgbClr val="000000">
                <a:alpha val="36000"/>
              </a:srgbClr>
            </a:outerShdw>
          </a:effectLst>
          <a:scene3d>
            <a:camera prst="orthographicFront"/>
            <a:lightRig rig="threePt" dir="t"/>
          </a:scene3d>
          <a:sp3d contourW="12700" prstMaterial="plastic">
            <a:bevelT w="139700" h="139700"/>
            <a:bevelB w="146050" h="152400"/>
            <a:contourClr>
              <a:srgbClr val="FD66FE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indent="0">
              <a:buNone/>
            </a:pPr>
            <a:endParaRPr lang="en-US" altLang="en-US" sz="2200" b="1" dirty="0">
              <a:solidFill>
                <a:schemeClr val="bg1"/>
              </a:solidFill>
              <a:latin typeface="Avenir Next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en-US" altLang="en-US" sz="2200" b="1" dirty="0">
              <a:solidFill>
                <a:schemeClr val="bg1"/>
              </a:solidFill>
              <a:latin typeface="Avenir Next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en-US" altLang="en-US" sz="2200" b="1" dirty="0">
              <a:solidFill>
                <a:schemeClr val="tx1"/>
              </a:solidFill>
              <a:latin typeface="Avenir Next"/>
              <a:cs typeface="Arial" panose="020B0604020202020204" pitchFamily="34" charset="0"/>
            </a:endParaRPr>
          </a:p>
          <a:p>
            <a:pPr marL="82550" indent="0">
              <a:buNone/>
            </a:pPr>
            <a:r>
              <a:rPr lang="en-US" altLang="en-US" sz="2200" b="1" dirty="0">
                <a:solidFill>
                  <a:schemeClr val="tx1"/>
                </a:solidFill>
                <a:latin typeface="Avenir Next"/>
                <a:cs typeface="Arial" panose="020B0604020202020204" pitchFamily="34" charset="0"/>
              </a:rPr>
              <a:t>References:</a:t>
            </a:r>
          </a:p>
          <a:p>
            <a:pPr marL="425450" indent="-342900">
              <a:buFont typeface="+mj-lt"/>
              <a:buAutoNum type="arabicPeriod"/>
            </a:pPr>
            <a:r>
              <a:rPr lang="en-US" altLang="en-US" sz="2200" dirty="0">
                <a:solidFill>
                  <a:schemeClr val="tx1"/>
                </a:solidFill>
                <a:latin typeface="Avenir Next"/>
              </a:rPr>
              <a:t>Bradshaw </a:t>
            </a:r>
            <a:r>
              <a:rPr lang="en-US" altLang="en-US" sz="2200" i="1" dirty="0">
                <a:solidFill>
                  <a:schemeClr val="tx1"/>
                </a:solidFill>
                <a:latin typeface="Avenir Next"/>
              </a:rPr>
              <a:t>et al</a:t>
            </a:r>
            <a:r>
              <a:rPr lang="en-US" altLang="en-US" sz="2200" dirty="0">
                <a:solidFill>
                  <a:schemeClr val="tx1"/>
                </a:solidFill>
                <a:latin typeface="Avenir Next"/>
              </a:rPr>
              <a:t>., </a:t>
            </a:r>
            <a:r>
              <a:rPr lang="en-US" altLang="en-US" sz="2200" dirty="0" err="1">
                <a:solidFill>
                  <a:schemeClr val="tx1"/>
                </a:solidFill>
                <a:latin typeface="Avenir Next"/>
              </a:rPr>
              <a:t>eLife</a:t>
            </a:r>
            <a:r>
              <a:rPr lang="en-US" altLang="en-US" sz="2200" dirty="0">
                <a:solidFill>
                  <a:schemeClr val="tx1"/>
                </a:solidFill>
                <a:latin typeface="Avenir Next"/>
              </a:rPr>
              <a:t> 2015; 4e05506</a:t>
            </a:r>
          </a:p>
          <a:p>
            <a:pPr marL="425450" indent="-342900">
              <a:buFont typeface="+mj-lt"/>
              <a:buAutoNum type="arabicPeriod"/>
            </a:pPr>
            <a:r>
              <a:rPr lang="en-US" altLang="en-US" sz="2200" dirty="0">
                <a:solidFill>
                  <a:schemeClr val="tx1"/>
                </a:solidFill>
                <a:latin typeface="Avenir Next"/>
              </a:rPr>
              <a:t>commons.wikimedia.org</a:t>
            </a:r>
          </a:p>
          <a:p>
            <a:pPr marL="425450" indent="-342900">
              <a:buFont typeface="+mj-lt"/>
              <a:buAutoNum type="arabicPeriod"/>
            </a:pPr>
            <a:r>
              <a:rPr lang="en-US" altLang="en-US" sz="2200" dirty="0">
                <a:solidFill>
                  <a:schemeClr val="tx1"/>
                </a:solidFill>
                <a:latin typeface="Avenir Next"/>
              </a:rPr>
              <a:t>goo.gl/images/</a:t>
            </a:r>
            <a:r>
              <a:rPr lang="en-US" altLang="en-US" sz="2200" dirty="0" err="1">
                <a:solidFill>
                  <a:schemeClr val="tx1"/>
                </a:solidFill>
                <a:latin typeface="Avenir Next"/>
              </a:rPr>
              <a:t>aFplMG</a:t>
            </a:r>
            <a:endParaRPr lang="en-US" altLang="en-US" sz="2200" dirty="0">
              <a:solidFill>
                <a:schemeClr val="tx1"/>
              </a:solidFill>
              <a:latin typeface="Avenir Next"/>
            </a:endParaRPr>
          </a:p>
          <a:p>
            <a:pPr marL="425450" indent="-342900">
              <a:buFont typeface="+mj-lt"/>
              <a:buAutoNum type="arabicPeriod"/>
            </a:pPr>
            <a:r>
              <a:rPr lang="en-US" altLang="en-US" sz="2200" dirty="0">
                <a:solidFill>
                  <a:schemeClr val="tx1"/>
                </a:solidFill>
                <a:latin typeface="Avenir Next"/>
              </a:rPr>
              <a:t>goo.gl/images/CbYRk5</a:t>
            </a:r>
          </a:p>
          <a:p>
            <a:pPr marL="425450" indent="-342900">
              <a:buFont typeface="+mj-lt"/>
              <a:buAutoNum type="arabicPeriod"/>
            </a:pPr>
            <a:r>
              <a:rPr lang="en-US" altLang="en-US" sz="2200" dirty="0">
                <a:solidFill>
                  <a:schemeClr val="tx1"/>
                </a:solidFill>
                <a:latin typeface="Avenir Next"/>
              </a:rPr>
              <a:t>try.stem-kine.com/lf-1/</a:t>
            </a:r>
          </a:p>
          <a:p>
            <a:pPr marL="425450" indent="-342900">
              <a:buFont typeface="+mj-lt"/>
              <a:buAutoNum type="arabicPeriod"/>
            </a:pPr>
            <a:r>
              <a:rPr lang="en-US" altLang="en-US" sz="2200" dirty="0">
                <a:solidFill>
                  <a:schemeClr val="tx1"/>
                </a:solidFill>
                <a:latin typeface="Avenir Next"/>
              </a:rPr>
              <a:t>www.youtube.com/watch?v=evH0I7Coc54</a:t>
            </a:r>
          </a:p>
          <a:p>
            <a:pPr marL="425450" indent="-342900">
              <a:buFont typeface="+mj-lt"/>
              <a:buAutoNum type="arabicPeriod"/>
            </a:pPr>
            <a:endParaRPr lang="en-US" altLang="en-US" sz="2200" dirty="0">
              <a:solidFill>
                <a:schemeClr val="tx1"/>
              </a:solidFill>
              <a:latin typeface="Avenir Next"/>
            </a:endParaRPr>
          </a:p>
          <a:p>
            <a:pPr marL="425450" indent="-342900">
              <a:buFont typeface="+mj-lt"/>
              <a:buAutoNum type="arabicPeriod"/>
            </a:pPr>
            <a:endParaRPr lang="en-US" altLang="en-US" sz="2200" dirty="0">
              <a:solidFill>
                <a:schemeClr val="tx1"/>
              </a:solidFill>
              <a:latin typeface="Avenir Next"/>
            </a:endParaRPr>
          </a:p>
          <a:p>
            <a:pPr marL="425450" indent="-342900">
              <a:buFont typeface="+mj-lt"/>
              <a:buAutoNum type="arabicPeriod"/>
            </a:pPr>
            <a:endParaRPr lang="en-US" altLang="en-US" sz="2200" dirty="0">
              <a:solidFill>
                <a:schemeClr val="tx1"/>
              </a:solidFill>
              <a:latin typeface="Avenir Nex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3657600"/>
            <a:ext cx="8640000" cy="265172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>
            <a:glow rad="215900">
              <a:srgbClr val="FFFF00">
                <a:alpha val="50000"/>
              </a:srgbClr>
            </a:glow>
            <a:outerShdw blurRad="40000" dist="23000" dir="5400000" sx="102000" sy="102000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 contourW="12700" prstMaterial="plastic">
            <a:bevelT w="152400" h="165100"/>
            <a:bevelB w="152400" h="165100"/>
            <a:contourClr>
              <a:srgbClr val="FD66FE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GB" dirty="0">
              <a:solidFill>
                <a:schemeClr val="bg1"/>
              </a:solidFill>
              <a:latin typeface="Avenir Next"/>
              <a:cs typeface="Helvetica Light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IE" sz="2200" dirty="0">
              <a:solidFill>
                <a:schemeClr val="bg1"/>
              </a:solidFill>
              <a:latin typeface="Avenir Next"/>
              <a:cs typeface="Helvetica Light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IE" sz="2200" dirty="0">
                <a:solidFill>
                  <a:schemeClr val="tx1"/>
                </a:solidFill>
                <a:latin typeface="Avenir Next"/>
                <a:cs typeface="Helvetica Light"/>
              </a:rPr>
              <a:t>Sincere thanks to all of the researchers who gave lectures and generously gave their time throughout the course</a:t>
            </a:r>
            <a:r>
              <a:rPr lang="en-GB" sz="2200" dirty="0">
                <a:solidFill>
                  <a:schemeClr val="tx1"/>
                </a:solidFill>
                <a:latin typeface="Avenir Next"/>
                <a:cs typeface="Helvetica Light"/>
              </a:rPr>
              <a:t>. A special thanks to Mikey Creane for helping develop the content of the slides and Uri Frank for images and videos of </a:t>
            </a:r>
            <a:r>
              <a:rPr lang="en-GB" sz="2200" dirty="0" err="1">
                <a:solidFill>
                  <a:schemeClr val="tx1"/>
                </a:solidFill>
                <a:latin typeface="Avenir Next"/>
                <a:cs typeface="Helvetica Light"/>
              </a:rPr>
              <a:t>Hydractinia</a:t>
            </a:r>
            <a:r>
              <a:rPr lang="en-GB" sz="2200" dirty="0">
                <a:solidFill>
                  <a:schemeClr val="tx1"/>
                </a:solidFill>
                <a:latin typeface="Avenir Next"/>
                <a:cs typeface="Helvetica Light"/>
              </a:rPr>
              <a:t>!</a:t>
            </a:r>
            <a:endParaRPr lang="en-GB" sz="2200" spc="-50" dirty="0">
              <a:solidFill>
                <a:schemeClr val="tx1"/>
              </a:solidFill>
              <a:latin typeface="Avenir Next"/>
              <a:cs typeface="Helvetica Light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2200" spc="-50" dirty="0">
                <a:solidFill>
                  <a:schemeClr val="tx1"/>
                </a:solidFill>
                <a:latin typeface="Avenir Next"/>
                <a:cs typeface="Helvetica Light"/>
              </a:rPr>
              <a:t>Thanks also to all the participating teachers who very kindly shared ideas and resources.</a:t>
            </a:r>
          </a:p>
          <a:p>
            <a:pPr>
              <a:lnSpc>
                <a:spcPct val="120000"/>
              </a:lnSpc>
            </a:pPr>
            <a:endParaRPr lang="en-GB" spc="-50" dirty="0">
              <a:solidFill>
                <a:schemeClr val="bg1"/>
              </a:solidFill>
              <a:latin typeface="Avenir Next"/>
              <a:cs typeface="Helvetica Light"/>
            </a:endParaRPr>
          </a:p>
          <a:p>
            <a:pPr>
              <a:lnSpc>
                <a:spcPct val="120000"/>
              </a:lnSpc>
            </a:pPr>
            <a:endParaRPr lang="en-GB" spc="-50" dirty="0">
              <a:solidFill>
                <a:schemeClr val="bg1"/>
              </a:solidFill>
              <a:latin typeface="Avenir Next"/>
              <a:cs typeface="Helvetica Ligh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5" y="5517232"/>
            <a:ext cx="1651028" cy="5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444" y="5517232"/>
            <a:ext cx="2410603" cy="540000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88560"/>
            <a:ext cx="167575" cy="23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295942"/>
            <a:ext cx="167575" cy="23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2" descr="image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488" y="5517232"/>
            <a:ext cx="1181461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1825" y="900043"/>
            <a:ext cx="8670541" cy="3315410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just"/>
            <a:r>
              <a:rPr lang="en-IE" sz="2000" b="0" dirty="0">
                <a:solidFill>
                  <a:srgbClr val="000000"/>
                </a:solidFill>
                <a:latin typeface="Avenir Next"/>
                <a:ea typeface="Tahoma" panose="020B0604030504040204" pitchFamily="34" charset="0"/>
                <a:cs typeface="Tahoma" panose="020B0604030504040204" pitchFamily="34" charset="0"/>
              </a:rPr>
              <a:t>This publication has emanated from research conducted with the financial support of Science Foundation Ireland (SFI) and is co-funded under the European Regional Development Fund under Grant Number 13/RC/2073.</a:t>
            </a:r>
          </a:p>
          <a:p>
            <a:pPr algn="just"/>
            <a:r>
              <a:rPr lang="en-IE" sz="2000" b="0" dirty="0">
                <a:solidFill>
                  <a:srgbClr val="000000"/>
                </a:solidFill>
                <a:latin typeface="Avenir Next"/>
                <a:ea typeface="Tahoma" panose="020B0604030504040204" pitchFamily="34" charset="0"/>
                <a:cs typeface="Tahoma" panose="020B0604030504040204" pitchFamily="34" charset="0"/>
              </a:rPr>
              <a:t>This project has been funded by the European Union Seventh Framework Programme under Marie Curie Initial Training Networks (FP7-PEOPLE-2012-ITN) and Grant Agreement Number 317304 (</a:t>
            </a:r>
            <a:r>
              <a:rPr lang="en-IE" sz="2000" b="0" dirty="0" err="1">
                <a:solidFill>
                  <a:srgbClr val="000000"/>
                </a:solidFill>
                <a:latin typeface="Avenir Next"/>
                <a:ea typeface="Tahoma" panose="020B0604030504040204" pitchFamily="34" charset="0"/>
                <a:cs typeface="Tahoma" panose="020B0604030504040204" pitchFamily="34" charset="0"/>
              </a:rPr>
              <a:t>AngioMatTrain</a:t>
            </a:r>
            <a:r>
              <a:rPr lang="en-IE" sz="2000" b="0" dirty="0">
                <a:solidFill>
                  <a:srgbClr val="000000"/>
                </a:solidFill>
                <a:latin typeface="Avenir Next"/>
                <a:ea typeface="Tahoma" panose="020B0604030504040204" pitchFamily="34" charset="0"/>
                <a:cs typeface="Tahoma" panose="020B0604030504040204" pitchFamily="34" charset="0"/>
              </a:rPr>
              <a:t>). This project has also been funded by the European Union Horizon 2020 Programme (H2020-MSCA-ITN-2015) under the Marie </a:t>
            </a:r>
            <a:r>
              <a:rPr lang="en-IE" sz="2000" b="0" dirty="0" err="1">
                <a:solidFill>
                  <a:srgbClr val="000000"/>
                </a:solidFill>
                <a:latin typeface="Avenir Next"/>
                <a:ea typeface="Tahoma" panose="020B0604030504040204" pitchFamily="34" charset="0"/>
                <a:cs typeface="Tahoma" panose="020B0604030504040204" pitchFamily="34" charset="0"/>
              </a:rPr>
              <a:t>Skłodowska</a:t>
            </a:r>
            <a:r>
              <a:rPr lang="en-IE" sz="2000" b="0" dirty="0">
                <a:solidFill>
                  <a:srgbClr val="000000"/>
                </a:solidFill>
                <a:latin typeface="Avenir Next"/>
                <a:ea typeface="Tahoma" panose="020B0604030504040204" pitchFamily="34" charset="0"/>
                <a:cs typeface="Tahoma" panose="020B0604030504040204" pitchFamily="34" charset="0"/>
              </a:rPr>
              <a:t>-Curie Innovative Training Networks and Grant Agreement Numbers 676408 (</a:t>
            </a:r>
            <a:r>
              <a:rPr lang="en-IE" sz="2000" b="0" dirty="0" err="1">
                <a:solidFill>
                  <a:srgbClr val="000000"/>
                </a:solidFill>
                <a:latin typeface="Avenir Next"/>
                <a:ea typeface="Tahoma" panose="020B0604030504040204" pitchFamily="34" charset="0"/>
                <a:cs typeface="Tahoma" panose="020B0604030504040204" pitchFamily="34" charset="0"/>
              </a:rPr>
              <a:t>BrainMatTrain</a:t>
            </a:r>
            <a:r>
              <a:rPr lang="en-IE" sz="2000" b="0" dirty="0">
                <a:solidFill>
                  <a:srgbClr val="000000"/>
                </a:solidFill>
                <a:latin typeface="Avenir Next"/>
                <a:ea typeface="Tahoma" panose="020B0604030504040204" pitchFamily="34" charset="0"/>
                <a:cs typeface="Tahoma" panose="020B0604030504040204" pitchFamily="34" charset="0"/>
              </a:rPr>
              <a:t>) and 676338 (Tendon Therapy Train). </a:t>
            </a:r>
          </a:p>
        </p:txBody>
      </p:sp>
      <p:pic>
        <p:nvPicPr>
          <p:cNvPr id="1028" name="Picture 6" descr="eu-embl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933512"/>
            <a:ext cx="80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5" descr="AngioMatTrain-logo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80" y="4933512"/>
            <a:ext cx="2268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4" descr="BrainMatTrain-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864" y="4933512"/>
            <a:ext cx="1176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2"/>
          <a:stretch/>
        </p:blipFill>
        <p:spPr bwMode="auto">
          <a:xfrm>
            <a:off x="5004048" y="4933512"/>
            <a:ext cx="405238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ct val="0"/>
              </a:spcBef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ct val="0"/>
              </a:spcBef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ct val="0"/>
              </a:spcBef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ct val="0"/>
              </a:spcBef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ct val="0"/>
              </a:spcBef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ct val="0"/>
              </a:spcBef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ct val="0"/>
              </a:spcBef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ct val="0"/>
              </a:spcBef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C:\Users\0076528s\AppData\Local\Microsoft\Windows\Temporary Internet Files\Content.Outlook\TC4CJTJC\REMEDI_brandmark_cmyk.t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390" y="5517232"/>
            <a:ext cx="151572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Inline imag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554" y="5517232"/>
            <a:ext cx="2029656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802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583548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/>
        </p:nvSpPr>
        <p:spPr>
          <a:xfrm>
            <a:off x="381000" y="5334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ood" dir="t"/>
            </a:scene3d>
            <a:sp3d extrusionH="57150" contourW="12700" prstMaterial="dkEdge">
              <a:bevelT w="38100" h="38100"/>
              <a:bevelB w="38100" h="38100"/>
              <a:contourClr>
                <a:srgbClr val="FF6600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IE" altLang="en-US" b="1" dirty="0">
                <a:ln>
                  <a:solidFill>
                    <a:srgbClr val="FF6600"/>
                  </a:solidFill>
                </a:ln>
                <a:solidFill>
                  <a:srgbClr val="9D3217"/>
                </a:solidFill>
                <a:latin typeface="Avenir Next"/>
              </a:rPr>
              <a:t>How animals are ‘organised</a:t>
            </a:r>
            <a:r>
              <a:rPr lang="en-IE" altLang="en-US" dirty="0">
                <a:ln>
                  <a:solidFill>
                    <a:srgbClr val="FF6600"/>
                  </a:solidFill>
                </a:ln>
                <a:solidFill>
                  <a:srgbClr val="9D3217"/>
                </a:solidFill>
                <a:latin typeface="Avenir Next"/>
              </a:rPr>
              <a:t>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772816"/>
            <a:ext cx="2232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chemeClr val="bg1"/>
                </a:solidFill>
                <a:latin typeface="Avenir Next"/>
              </a:rPr>
              <a:t>Cells are like LEGO that “stick” together to make bigger things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4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/>
        </p:nvSpPr>
        <p:spPr>
          <a:xfrm>
            <a:off x="0" y="2286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ood" dir="t"/>
            </a:scene3d>
            <a:sp3d extrusionH="57150" contourW="12700" prstMaterial="softEdge">
              <a:bevelT w="38100" h="38100"/>
              <a:bevelB w="50800" h="38100" prst="riblet"/>
              <a:contourClr>
                <a:srgbClr val="FF6600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800" b="1" dirty="0">
                <a:solidFill>
                  <a:srgbClr val="706C97"/>
                </a:solidFill>
                <a:latin typeface="Avenir Next"/>
              </a:rPr>
              <a:t> </a:t>
            </a:r>
            <a:r>
              <a:rPr lang="en-IE" sz="4800" b="1" dirty="0">
                <a:ln>
                  <a:solidFill>
                    <a:srgbClr val="FF6600"/>
                  </a:solidFill>
                </a:ln>
                <a:solidFill>
                  <a:srgbClr val="706C97"/>
                </a:solidFill>
                <a:latin typeface="Avenir Next"/>
              </a:rPr>
              <a:t>Cells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68240296"/>
              </p:ext>
            </p:extLst>
          </p:nvPr>
        </p:nvGraphicFramePr>
        <p:xfrm>
          <a:off x="228600" y="1447800"/>
          <a:ext cx="85344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shutterstock_26904062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9831" y="2971800"/>
            <a:ext cx="4504338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5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323"/>
            <a:ext cx="3581400" cy="2216268"/>
          </a:xfrm>
          <a:prstGeom prst="rect">
            <a:avLst/>
          </a:prstGeom>
          <a:effectLst>
            <a:glow rad="139700">
              <a:srgbClr val="FF6600">
                <a:alpha val="66000"/>
              </a:srgb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284984"/>
            <a:ext cx="3657600" cy="2457401"/>
          </a:xfrm>
          <a:prstGeom prst="rect">
            <a:avLst/>
          </a:prstGeom>
          <a:effectLst>
            <a:glow rad="203200">
              <a:schemeClr val="bg2">
                <a:lumMod val="60000"/>
                <a:lumOff val="40000"/>
                <a:alpha val="67000"/>
              </a:schemeClr>
            </a:glow>
          </a:effectLst>
        </p:spPr>
      </p:pic>
      <p:sp>
        <p:nvSpPr>
          <p:cNvPr id="4" name="Content Placeholder 2"/>
          <p:cNvSpPr>
            <a:spLocks noGrp="1"/>
          </p:cNvSpPr>
          <p:nvPr/>
        </p:nvSpPr>
        <p:spPr>
          <a:xfrm>
            <a:off x="228600" y="3206868"/>
            <a:ext cx="4648200" cy="345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IE" sz="2400" dirty="0">
              <a:latin typeface="Avenir Next"/>
            </a:endParaRPr>
          </a:p>
          <a:p>
            <a:pPr algn="just">
              <a:buNone/>
            </a:pPr>
            <a:r>
              <a:rPr lang="en-IE" sz="2400" dirty="0">
                <a:latin typeface="Avenir Next"/>
              </a:rPr>
              <a:t> Our body uses stem cells to replace damaged or dead cells.</a:t>
            </a:r>
          </a:p>
          <a:p>
            <a:pPr marL="0" indent="0" algn="just">
              <a:buNone/>
            </a:pPr>
            <a:endParaRPr lang="en-IE" sz="2400" dirty="0">
              <a:latin typeface="Avenir Next"/>
            </a:endParaRPr>
          </a:p>
          <a:p>
            <a:pPr algn="just">
              <a:buNone/>
            </a:pPr>
            <a:r>
              <a:rPr lang="en-IE" sz="2400" dirty="0">
                <a:latin typeface="Avenir Next"/>
              </a:rPr>
              <a:t>  We hope that we can use them in the future to treat diseases. </a:t>
            </a:r>
          </a:p>
          <a:p>
            <a:pPr marL="0" indent="0">
              <a:buNone/>
            </a:pPr>
            <a:endParaRPr lang="en-IE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2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990323"/>
            <a:ext cx="53747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2400" b="1" dirty="0">
                <a:solidFill>
                  <a:srgbClr val="E546AF"/>
                </a:solidFill>
                <a:latin typeface="Avenir Next"/>
              </a:rPr>
              <a:t>      </a:t>
            </a:r>
            <a:r>
              <a:rPr lang="en-IE" sz="2400" b="1" dirty="0">
                <a:solidFill>
                  <a:srgbClr val="FF6600"/>
                </a:solidFill>
                <a:latin typeface="Avenir Next"/>
              </a:rPr>
              <a:t>Stem cells</a:t>
            </a:r>
            <a:r>
              <a:rPr lang="en-IE" sz="2400" dirty="0">
                <a:solidFill>
                  <a:srgbClr val="FF6600"/>
                </a:solidFill>
                <a:latin typeface="Avenir Next"/>
              </a:rPr>
              <a:t> </a:t>
            </a:r>
            <a:r>
              <a:rPr lang="en-IE" sz="2400" dirty="0">
                <a:latin typeface="Avenir Next"/>
              </a:rPr>
              <a:t>are special because:</a:t>
            </a:r>
          </a:p>
          <a:p>
            <a:pPr lvl="1" algn="just"/>
            <a:r>
              <a:rPr lang="en-IE" sz="2400" dirty="0">
                <a:latin typeface="Avenir Next"/>
              </a:rPr>
              <a:t>1) They can copy themselves.</a:t>
            </a:r>
          </a:p>
          <a:p>
            <a:pPr lvl="1" algn="just"/>
            <a:r>
              <a:rPr lang="en-IE" sz="2400" dirty="0">
                <a:latin typeface="Avenir Next"/>
              </a:rPr>
              <a:t> </a:t>
            </a:r>
            <a:r>
              <a:rPr lang="en-IE" sz="2400" i="1" dirty="0">
                <a:latin typeface="Avenir Next"/>
              </a:rPr>
              <a:t>(Not all cells can do this!)</a:t>
            </a:r>
          </a:p>
          <a:p>
            <a:pPr lvl="1" algn="just"/>
            <a:endParaRPr lang="en-IE" sz="2400" dirty="0">
              <a:latin typeface="Avenir Next"/>
            </a:endParaRPr>
          </a:p>
          <a:p>
            <a:pPr lvl="1" algn="just"/>
            <a:r>
              <a:rPr lang="en-IE" sz="2400" dirty="0">
                <a:latin typeface="Avenir Next"/>
              </a:rPr>
              <a:t>2) They can make other types of cells.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239" y="2420888"/>
            <a:ext cx="4104456" cy="300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/>
        </p:nvSpPr>
        <p:spPr>
          <a:xfrm>
            <a:off x="432000" y="332656"/>
            <a:ext cx="8280000" cy="705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ood" dir="t"/>
            </a:scene3d>
            <a:sp3d extrusionH="57150" prstMaterial="plastic">
              <a:bevelT w="38100" h="38100"/>
              <a:bevelB w="50800" h="38100" prst="riblet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800" b="1" dirty="0">
                <a:solidFill>
                  <a:srgbClr val="0F2116"/>
                </a:solidFill>
                <a:effectLst>
                  <a:glow rad="101600">
                    <a:schemeClr val="accent3">
                      <a:lumMod val="60000"/>
                      <a:lumOff val="40000"/>
                      <a:alpha val="75000"/>
                    </a:schemeClr>
                  </a:glow>
                </a:effectLst>
                <a:latin typeface="Avenir Next"/>
              </a:rPr>
              <a:t>Regeneration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90875" y="2204864"/>
            <a:ext cx="36576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0000" dist="88900" dir="5400000" sx="102000" sy="102000" rotWithShape="0">
              <a:srgbClr val="000000">
                <a:alpha val="29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Avenir Next"/>
              </a:rPr>
              <a:t>A newt can </a:t>
            </a:r>
            <a:r>
              <a:rPr lang="en-US" b="1" dirty="0">
                <a:solidFill>
                  <a:schemeClr val="accent3"/>
                </a:solidFill>
                <a:latin typeface="Avenir Next"/>
              </a:rPr>
              <a:t>regenerate</a:t>
            </a:r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Avenir Next"/>
              </a:rPr>
              <a:t> an entire limb within 7-10 weeks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80872" y="1124744"/>
            <a:ext cx="7463536" cy="1026881"/>
            <a:chOff x="1371599" y="667028"/>
            <a:chExt cx="5791190" cy="1026881"/>
          </a:xfrm>
          <a:scene3d>
            <a:camera prst="orthographicFront"/>
            <a:lightRig rig="flood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1371599" y="667028"/>
              <a:ext cx="5791190" cy="1026881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10000"/>
              </a:schemeClr>
            </a:solidFill>
            <a:effectLst>
              <a:glow rad="203200">
                <a:schemeClr val="accent6">
                  <a:lumMod val="60000"/>
                  <a:lumOff val="40000"/>
                  <a:alpha val="75000"/>
                </a:schemeClr>
              </a:glow>
            </a:effectLst>
            <a:sp3d prstMaterial="plastic">
              <a:bevelT w="133350" h="133350"/>
              <a:bevelB w="133350" h="1397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401675" y="715873"/>
              <a:ext cx="5731038" cy="9667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i="0" kern="1200" dirty="0">
                  <a:solidFill>
                    <a:schemeClr val="accent3"/>
                  </a:solidFill>
                  <a:latin typeface="Avenir Next"/>
                </a:rPr>
                <a:t>Regeneration</a:t>
              </a:r>
              <a:r>
                <a:rPr lang="en-US" sz="2400" b="0" i="0" kern="1200" dirty="0">
                  <a:latin typeface="Avenir Next"/>
                </a:rPr>
                <a:t> is the ability of an animal's cells to make new body parts when they are an adult.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4711" y="5621373"/>
            <a:ext cx="5823513" cy="1047987"/>
            <a:chOff x="1371602" y="4800603"/>
            <a:chExt cx="5823513" cy="1047987"/>
          </a:xfrm>
          <a:scene3d>
            <a:camera prst="orthographicFront"/>
            <a:lightRig rig="flood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1371602" y="4800603"/>
              <a:ext cx="5823513" cy="1047987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10000"/>
              </a:schemeClr>
            </a:solidFill>
            <a:ln>
              <a:solidFill>
                <a:srgbClr val="FF6600"/>
              </a:solidFill>
            </a:ln>
            <a:effectLst>
              <a:glow rad="203200">
                <a:schemeClr val="accent6">
                  <a:lumMod val="40000"/>
                  <a:lumOff val="60000"/>
                  <a:alpha val="75000"/>
                </a:schemeClr>
              </a:glow>
            </a:effectLst>
            <a:sp3d prstMaterial="plastic">
              <a:bevelT w="133350" h="139700"/>
              <a:bevelB w="146050" h="1397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Rounded Rectangle 6"/>
            <p:cNvSpPr/>
            <p:nvPr/>
          </p:nvSpPr>
          <p:spPr>
            <a:xfrm>
              <a:off x="1402296" y="4831297"/>
              <a:ext cx="5762125" cy="9865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i="0" kern="1200" dirty="0">
                  <a:latin typeface="Avenir Next"/>
                </a:rPr>
                <a:t>For example, some animals can do more than just make new skin, they can grow new arms or even heads!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107504" y="404664"/>
            <a:ext cx="8928992" cy="705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reezing" dir="t"/>
            </a:scene3d>
            <a:sp3d extrusionH="57150" contourW="12700" prstMaterial="metal">
              <a:bevelT w="38100" h="38100"/>
              <a:bevelB w="38100" h="38100"/>
              <a:contourClr>
                <a:schemeClr val="accent5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8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venir Next"/>
              </a:rPr>
              <a:t>Stem Cells and Regeneration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75544159"/>
              </p:ext>
            </p:extLst>
          </p:nvPr>
        </p:nvGraphicFramePr>
        <p:xfrm>
          <a:off x="304800" y="1340768"/>
          <a:ext cx="858740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2512534-262A-46D2-8863-FED4ADCB05DC}"/>
              </a:ext>
            </a:extLst>
          </p:cNvPr>
          <p:cNvSpPr txBox="1"/>
          <p:nvPr/>
        </p:nvSpPr>
        <p:spPr>
          <a:xfrm>
            <a:off x="257094" y="5681428"/>
            <a:ext cx="6403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Next"/>
              </a:rPr>
              <a:t>To do this, stem cells need to get the right signals from the rest of the body!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/>
        </p:nvSpPr>
        <p:spPr>
          <a:xfrm>
            <a:off x="228600" y="3048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 contourW="12700">
              <a:bevelT w="38100" h="38100"/>
              <a:bevelB w="38100" h="38100"/>
              <a:contourClr>
                <a:schemeClr val="tx1">
                  <a:lumMod val="9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Avenir Next"/>
              </a:rPr>
              <a:t>Head Regeneration in </a:t>
            </a:r>
            <a:r>
              <a:rPr lang="en-US" sz="4000" b="1" dirty="0" err="1">
                <a:latin typeface="Avenir Next"/>
              </a:rPr>
              <a:t>Hydractinia</a:t>
            </a:r>
            <a:endParaRPr lang="en-US" sz="4000" b="1" dirty="0">
              <a:latin typeface="Avenir Nex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3657600"/>
            <a:ext cx="8274816" cy="2734735"/>
          </a:xfrm>
          <a:prstGeom prst="rect">
            <a:avLst/>
          </a:prstGeom>
          <a:effectLst>
            <a:glow rad="101600">
              <a:schemeClr val="tx1">
                <a:lumMod val="85000"/>
                <a:alpha val="64000"/>
              </a:schemeClr>
            </a:glow>
          </a:effectLst>
          <a:scene3d>
            <a:camera prst="orthographicFront"/>
            <a:lightRig rig="twoPt" dir="t"/>
          </a:scene3d>
          <a:sp3d contourW="12700" prstMaterial="metal">
            <a:bevelT w="171450" h="171450"/>
            <a:bevelB w="171450" h="171450"/>
            <a:contourClr>
              <a:schemeClr val="tx1">
                <a:lumMod val="75000"/>
              </a:schemeClr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979" y="1447800"/>
            <a:ext cx="2495021" cy="189865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00201995"/>
              </p:ext>
            </p:extLst>
          </p:nvPr>
        </p:nvGraphicFramePr>
        <p:xfrm>
          <a:off x="228600" y="1447800"/>
          <a:ext cx="6431632" cy="189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Rectangle 2"/>
          <p:cNvSpPr/>
          <p:nvPr/>
        </p:nvSpPr>
        <p:spPr>
          <a:xfrm>
            <a:off x="7578000" y="2276872"/>
            <a:ext cx="72008" cy="216024"/>
          </a:xfrm>
          <a:prstGeom prst="rect">
            <a:avLst/>
          </a:prstGeom>
          <a:noFill/>
          <a:ln w="38100">
            <a:solidFill>
              <a:srgbClr val="0F211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436097" y="2492896"/>
            <a:ext cx="2160239" cy="10801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00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/>
        </p:nvSpPr>
        <p:spPr>
          <a:xfrm>
            <a:off x="304800" y="260648"/>
            <a:ext cx="862955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extrusionH="57150" contourW="12700" prstMaterial="plastic">
              <a:bevelT w="50800" h="38100" prst="riblet"/>
              <a:bevelB w="50800" h="38100" prst="riblet"/>
              <a:contourClr>
                <a:schemeClr val="accent3">
                  <a:lumMod val="5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6600"/>
                </a:solidFill>
                <a:latin typeface="Avenir Next"/>
              </a:rPr>
              <a:t>Stem Cells and Regeneration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48049675"/>
              </p:ext>
            </p:extLst>
          </p:nvPr>
        </p:nvGraphicFramePr>
        <p:xfrm>
          <a:off x="152400" y="1556792"/>
          <a:ext cx="8781955" cy="3852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"/>
</p:tagLst>
</file>

<file path=ppt/theme/theme1.xml><?xml version="1.0" encoding="utf-8"?>
<a:theme xmlns:a="http://schemas.openxmlformats.org/drawingml/2006/main" name="Office Theme">
  <a:themeElements>
    <a:clrScheme name="Custom 21">
      <a:dk1>
        <a:srgbClr val="E3791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8C0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cienceanywhere1">
  <a:themeElements>
    <a:clrScheme name="scienceanywhere1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>
          <a:noFill/>
        </a:ln>
        <a:extLst>
          <a:ext uri="{91240B29-F687-4F45-9708-019B960494DF}">
            <a14:hiddenLine xmlns:a14="http://schemas.microsoft.com/office/drawing/2010/main" w="25400" algn="ctr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wrap="none" lIns="0" tIns="0" rIns="0" bIns="0" anchor="ctr"/>
      <a:lstStyle>
        <a:defPPr eaLnBrk="1" hangingPunct="1">
          <a:spcBef>
            <a:spcPct val="0"/>
          </a:spcBef>
          <a:defRPr sz="1200" b="0"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scienceanywhe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anywher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anywher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anywher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anywher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anywher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anywher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anywher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anywher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anywher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anywher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anywher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Custom 21">
      <a:dk1>
        <a:srgbClr val="E3791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8C0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1361</Words>
  <Application>Microsoft Office PowerPoint</Application>
  <PresentationFormat>On-screen Show (4:3)</PresentationFormat>
  <Paragraphs>195</Paragraphs>
  <Slides>27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</vt:lpstr>
      <vt:lpstr>Avenir Next</vt:lpstr>
      <vt:lpstr>Calibri</vt:lpstr>
      <vt:lpstr>Century Gothic</vt:lpstr>
      <vt:lpstr>Comic Sans MS</vt:lpstr>
      <vt:lpstr>Office Theme</vt:lpstr>
      <vt:lpstr>scienceanywhere1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Hand Built Designs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Hand</dc:creator>
  <cp:lastModifiedBy>Gundy, Sarah</cp:lastModifiedBy>
  <cp:revision>294</cp:revision>
  <dcterms:created xsi:type="dcterms:W3CDTF">2017-08-16T11:54:03Z</dcterms:created>
  <dcterms:modified xsi:type="dcterms:W3CDTF">2020-10-08T08:22:14Z</dcterms:modified>
</cp:coreProperties>
</file>