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4"/>
  </p:notesMasterIdLst>
  <p:handoutMasterIdLst>
    <p:handoutMasterId r:id="rId35"/>
  </p:handoutMasterIdLst>
  <p:sldIdLst>
    <p:sldId id="256" r:id="rId7"/>
    <p:sldId id="257" r:id="rId8"/>
    <p:sldId id="259" r:id="rId9"/>
    <p:sldId id="260" r:id="rId10"/>
    <p:sldId id="261" r:id="rId11"/>
    <p:sldId id="264" r:id="rId12"/>
    <p:sldId id="268" r:id="rId13"/>
    <p:sldId id="285" r:id="rId14"/>
    <p:sldId id="266" r:id="rId15"/>
    <p:sldId id="279" r:id="rId16"/>
    <p:sldId id="267" r:id="rId17"/>
    <p:sldId id="286" r:id="rId18"/>
    <p:sldId id="287" r:id="rId19"/>
    <p:sldId id="289" r:id="rId20"/>
    <p:sldId id="288" r:id="rId21"/>
    <p:sldId id="273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70" r:id="rId30"/>
    <p:sldId id="275" r:id="rId31"/>
    <p:sldId id="276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66"/>
    <a:srgbClr val="FF3399"/>
    <a:srgbClr val="000000"/>
    <a:srgbClr val="008000"/>
    <a:srgbClr val="009900"/>
    <a:srgbClr val="FFFFFF"/>
    <a:srgbClr val="FF66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7" autoAdjust="0"/>
  </p:normalViewPr>
  <p:slideViewPr>
    <p:cSldViewPr snapToObjects="1">
      <p:cViewPr varScale="1">
        <p:scale>
          <a:sx n="95" d="100"/>
          <a:sy n="95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688AA-9CF5-B341-86F3-28C0B910305C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3A62BE-404D-354C-B213-9F7DE8A934F2}">
      <dgm:prSet phldrT="[Text]" custT="1"/>
      <dgm:spPr>
        <a:solidFill>
          <a:srgbClr val="706C97"/>
        </a:solidFill>
        <a:effectLst>
          <a:glow rad="165100">
            <a:schemeClr val="accent4">
              <a:lumMod val="20000"/>
              <a:lumOff val="80000"/>
              <a:alpha val="67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2400" h="158750" prst="artDeco"/>
        </a:sp3d>
      </dgm:spPr>
      <dgm:t>
        <a:bodyPr/>
        <a:lstStyle/>
        <a:p>
          <a:r>
            <a:rPr lang="en-IE" sz="1600" dirty="0" smtClean="0">
              <a:latin typeface="Avenir Next"/>
            </a:rPr>
            <a:t>Cells are the smallest building blocks that make up the body </a:t>
          </a:r>
          <a:endParaRPr lang="en-US" sz="1600" dirty="0"/>
        </a:p>
      </dgm:t>
    </dgm:pt>
    <dgm:pt modelId="{B901B1F3-A44F-5147-8989-67D80012D369}" type="parTrans" cxnId="{415E0372-BD8E-C74B-BF96-25DAD30EDA75}">
      <dgm:prSet/>
      <dgm:spPr/>
      <dgm:t>
        <a:bodyPr/>
        <a:lstStyle/>
        <a:p>
          <a:endParaRPr lang="en-US"/>
        </a:p>
      </dgm:t>
    </dgm:pt>
    <dgm:pt modelId="{058FDA05-CE06-564C-A2C7-55541B563B82}" type="sibTrans" cxnId="{415E0372-BD8E-C74B-BF96-25DAD30EDA75}">
      <dgm:prSet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CF61F796-0A77-944D-9B32-844DD109FFCA}">
      <dgm:prSet custT="1"/>
      <dgm:spPr>
        <a:solidFill>
          <a:schemeClr val="accent4">
            <a:lumMod val="50000"/>
          </a:schemeClr>
        </a:solidFill>
        <a:effectLst>
          <a:glow rad="127000">
            <a:schemeClr val="accent4">
              <a:lumMod val="20000"/>
              <a:lumOff val="80000"/>
              <a:alpha val="68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gm:spPr>
      <dgm:t>
        <a:bodyPr anchor="ctr" anchorCtr="0"/>
        <a:lstStyle/>
        <a:p>
          <a:r>
            <a:rPr lang="en-IE" sz="1600" dirty="0" smtClean="0">
              <a:latin typeface="Avenir Next"/>
            </a:rPr>
            <a:t>There are 3 types of cells:</a:t>
          </a:r>
        </a:p>
      </dgm:t>
    </dgm:pt>
    <dgm:pt modelId="{153AF9FD-F301-454C-8981-458E3409D1F5}" type="parTrans" cxnId="{78E53BBF-CA09-8F42-AC8F-9685CD4AB4CF}">
      <dgm:prSet/>
      <dgm:spPr/>
      <dgm:t>
        <a:bodyPr/>
        <a:lstStyle/>
        <a:p>
          <a:endParaRPr lang="en-US"/>
        </a:p>
      </dgm:t>
    </dgm:pt>
    <dgm:pt modelId="{9592BE54-27AC-C749-BD36-6DFDE55EE4EE}" type="sibTrans" cxnId="{78E53BBF-CA09-8F42-AC8F-9685CD4AB4CF}">
      <dgm:prSet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9C9A9E84-1C34-6241-92DB-63B15E44470F}">
      <dgm:prSet custT="1"/>
      <dgm:spPr>
        <a:solidFill>
          <a:schemeClr val="accent4">
            <a:lumMod val="50000"/>
          </a:schemeClr>
        </a:solidFill>
        <a:effectLst>
          <a:glow rad="127000">
            <a:schemeClr val="accent4">
              <a:lumMod val="20000"/>
              <a:lumOff val="80000"/>
              <a:alpha val="68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gm:spPr>
      <dgm:t>
        <a:bodyPr anchor="ctr" anchorCtr="0"/>
        <a:lstStyle/>
        <a:p>
          <a:r>
            <a:rPr lang="en-IE" sz="1400" b="1" i="0" dirty="0" smtClean="0">
              <a:solidFill>
                <a:srgbClr val="FF6600"/>
              </a:solidFill>
              <a:latin typeface="Avenir Next"/>
            </a:rPr>
            <a:t>Young Cells</a:t>
          </a:r>
        </a:p>
      </dgm:t>
    </dgm:pt>
    <dgm:pt modelId="{A24AC7E4-ED2C-B34B-9BEE-6ABD5292E579}" type="parTrans" cxnId="{80E75F13-EB21-D147-8BF8-0368B22B9445}">
      <dgm:prSet/>
      <dgm:spPr/>
      <dgm:t>
        <a:bodyPr/>
        <a:lstStyle/>
        <a:p>
          <a:endParaRPr lang="en-US"/>
        </a:p>
      </dgm:t>
    </dgm:pt>
    <dgm:pt modelId="{94B97B84-B61A-9848-9FA9-15E8EB73CDD0}" type="sibTrans" cxnId="{80E75F13-EB21-D147-8BF8-0368B22B9445}">
      <dgm:prSet/>
      <dgm:spPr/>
      <dgm:t>
        <a:bodyPr/>
        <a:lstStyle/>
        <a:p>
          <a:endParaRPr lang="en-US"/>
        </a:p>
      </dgm:t>
    </dgm:pt>
    <dgm:pt modelId="{5D396B98-5912-F74F-9F90-35CD30887B69}">
      <dgm:prSet custT="1"/>
      <dgm:spPr>
        <a:solidFill>
          <a:schemeClr val="accent4">
            <a:lumMod val="50000"/>
          </a:schemeClr>
        </a:solidFill>
        <a:effectLst>
          <a:glow rad="127000">
            <a:schemeClr val="accent4">
              <a:lumMod val="20000"/>
              <a:lumOff val="80000"/>
              <a:alpha val="68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gm:spPr>
      <dgm:t>
        <a:bodyPr anchor="ctr" anchorCtr="0"/>
        <a:lstStyle/>
        <a:p>
          <a:r>
            <a:rPr lang="en-IE" sz="1400" b="1" i="0" dirty="0" smtClean="0">
              <a:solidFill>
                <a:srgbClr val="FF6600"/>
              </a:solidFill>
              <a:latin typeface="Avenir Next"/>
            </a:rPr>
            <a:t>Teenage Cells</a:t>
          </a:r>
        </a:p>
      </dgm:t>
    </dgm:pt>
    <dgm:pt modelId="{064E05FB-0F9D-B54F-BF5E-C7BF3ED7245F}" type="parTrans" cxnId="{8C1968F1-DAA8-354A-A8BF-315F45F89F45}">
      <dgm:prSet/>
      <dgm:spPr/>
      <dgm:t>
        <a:bodyPr/>
        <a:lstStyle/>
        <a:p>
          <a:endParaRPr lang="en-US"/>
        </a:p>
      </dgm:t>
    </dgm:pt>
    <dgm:pt modelId="{DE4DCE11-663A-2647-AF3B-F5D193FED545}" type="sibTrans" cxnId="{8C1968F1-DAA8-354A-A8BF-315F45F89F45}">
      <dgm:prSet/>
      <dgm:spPr/>
      <dgm:t>
        <a:bodyPr/>
        <a:lstStyle/>
        <a:p>
          <a:endParaRPr lang="en-US"/>
        </a:p>
      </dgm:t>
    </dgm:pt>
    <dgm:pt modelId="{DB556512-185D-0F4A-89AA-3A83D2A1E5BF}">
      <dgm:prSet custT="1"/>
      <dgm:spPr>
        <a:solidFill>
          <a:schemeClr val="accent4">
            <a:lumMod val="50000"/>
          </a:schemeClr>
        </a:solidFill>
        <a:effectLst>
          <a:glow rad="127000">
            <a:schemeClr val="accent4">
              <a:lumMod val="20000"/>
              <a:lumOff val="80000"/>
              <a:alpha val="68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gm:spPr>
      <dgm:t>
        <a:bodyPr anchor="ctr" anchorCtr="0"/>
        <a:lstStyle/>
        <a:p>
          <a:r>
            <a:rPr lang="en-IE" sz="1400" b="1" i="0" dirty="0" smtClean="0">
              <a:solidFill>
                <a:srgbClr val="FF6600"/>
              </a:solidFill>
              <a:latin typeface="Avenir Next"/>
            </a:rPr>
            <a:t>Grown Up Cells</a:t>
          </a:r>
        </a:p>
      </dgm:t>
    </dgm:pt>
    <dgm:pt modelId="{C4D59828-5B8A-264C-9663-D690949D8FFD}" type="parTrans" cxnId="{78B06212-D23D-6741-BEEB-6DCCDCAD118F}">
      <dgm:prSet/>
      <dgm:spPr/>
      <dgm:t>
        <a:bodyPr/>
        <a:lstStyle/>
        <a:p>
          <a:endParaRPr lang="en-US"/>
        </a:p>
      </dgm:t>
    </dgm:pt>
    <dgm:pt modelId="{FE24B350-3066-444A-B78A-0107E0B30308}" type="sibTrans" cxnId="{78B06212-D23D-6741-BEEB-6DCCDCAD118F}">
      <dgm:prSet/>
      <dgm:spPr/>
      <dgm:t>
        <a:bodyPr/>
        <a:lstStyle/>
        <a:p>
          <a:endParaRPr lang="en-US"/>
        </a:p>
      </dgm:t>
    </dgm:pt>
    <dgm:pt modelId="{A0D279D4-65FF-CE41-9C5C-D913548DB9C1}">
      <dgm:prSet custT="1"/>
      <dgm:spPr>
        <a:solidFill>
          <a:srgbClr val="706C97"/>
        </a:solidFill>
        <a:effectLst>
          <a:glow rad="114300">
            <a:schemeClr val="accent4">
              <a:lumMod val="20000"/>
              <a:lumOff val="80000"/>
              <a:alpha val="67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gm:spPr>
      <dgm:t>
        <a:bodyPr/>
        <a:lstStyle/>
        <a:p>
          <a:r>
            <a:rPr lang="en-IE" sz="1600" dirty="0" smtClean="0">
              <a:latin typeface="Avenir Next"/>
            </a:rPr>
            <a:t>As a cell gets older it gets more defined and is “stuck” as a certain type of cell</a:t>
          </a:r>
        </a:p>
      </dgm:t>
    </dgm:pt>
    <dgm:pt modelId="{073E25C9-9C5E-6443-98F9-D05202B5B13B}" type="parTrans" cxnId="{1C8C6AE5-4AA2-D34B-881F-4C964DF8E79D}">
      <dgm:prSet/>
      <dgm:spPr/>
      <dgm:t>
        <a:bodyPr/>
        <a:lstStyle/>
        <a:p>
          <a:endParaRPr lang="en-US"/>
        </a:p>
      </dgm:t>
    </dgm:pt>
    <dgm:pt modelId="{EF3B88A4-4797-0149-BB23-293942E4BD29}" type="sibTrans" cxnId="{1C8C6AE5-4AA2-D34B-881F-4C964DF8E79D}">
      <dgm:prSet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E2130850-3A14-AC45-92EB-7439EB943479}">
      <dgm:prSet custT="1"/>
      <dgm:spPr>
        <a:solidFill>
          <a:schemeClr val="accent4">
            <a:lumMod val="50000"/>
          </a:schemeClr>
        </a:solidFill>
        <a:effectLst>
          <a:glow rad="139700">
            <a:schemeClr val="accent4">
              <a:lumMod val="20000"/>
              <a:lumOff val="80000"/>
              <a:alpha val="53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2400" h="152400" prst="artDeco"/>
        </a:sp3d>
      </dgm:spPr>
      <dgm:t>
        <a:bodyPr/>
        <a:lstStyle/>
        <a:p>
          <a:r>
            <a:rPr lang="en-IE" sz="1600" dirty="0" smtClean="0">
              <a:latin typeface="Avenir Next"/>
            </a:rPr>
            <a:t>As a cell gets older it can lose the ability to change or </a:t>
          </a:r>
          <a:r>
            <a:rPr lang="en-IE" sz="1600" b="1" dirty="0" smtClean="0">
              <a:solidFill>
                <a:schemeClr val="accent3"/>
              </a:solidFill>
              <a:latin typeface="Avenir Next"/>
            </a:rPr>
            <a:t>regenerate</a:t>
          </a:r>
          <a:endParaRPr lang="en-IE" sz="1600" dirty="0">
            <a:solidFill>
              <a:schemeClr val="accent3"/>
            </a:solidFill>
            <a:latin typeface="Avenir Next"/>
          </a:endParaRPr>
        </a:p>
      </dgm:t>
    </dgm:pt>
    <dgm:pt modelId="{1D3AF4F2-01F3-6F4D-8123-C28F266D299B}" type="parTrans" cxnId="{DE16E2B6-5059-F344-A042-0963FDA133F4}">
      <dgm:prSet/>
      <dgm:spPr/>
      <dgm:t>
        <a:bodyPr/>
        <a:lstStyle/>
        <a:p>
          <a:endParaRPr lang="en-US"/>
        </a:p>
      </dgm:t>
    </dgm:pt>
    <dgm:pt modelId="{0304C950-84BD-9A40-969D-659E042C9A71}" type="sibTrans" cxnId="{DE16E2B6-5059-F344-A042-0963FDA133F4}">
      <dgm:prSet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AFAB3151-3F4A-DD45-9FFE-3CAC94302429}" type="pres">
      <dgm:prSet presAssocID="{3AA688AA-9CF5-B341-86F3-28C0B91030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9583AD-1CA6-E341-889D-9BAB65CFEF7C}" type="pres">
      <dgm:prSet presAssocID="{A63A62BE-404D-354C-B213-9F7DE8A934F2}" presName="node" presStyleLbl="node1" presStyleIdx="0" presStyleCnt="4" custScaleX="111483" custScaleY="115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69348-CDBD-4E4C-9EE8-234D34E0FC7C}" type="pres">
      <dgm:prSet presAssocID="{A63A62BE-404D-354C-B213-9F7DE8A934F2}" presName="spNode" presStyleCnt="0"/>
      <dgm:spPr/>
    </dgm:pt>
    <dgm:pt modelId="{A36DD13F-721A-D841-969B-ADA5D7F92E49}" type="pres">
      <dgm:prSet presAssocID="{058FDA05-CE06-564C-A2C7-55541B563B8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7D89BF1-692C-394B-9D80-7275BEDC638C}" type="pres">
      <dgm:prSet presAssocID="{CF61F796-0A77-944D-9B32-844DD109FFCA}" presName="node" presStyleLbl="node1" presStyleIdx="1" presStyleCnt="4" custScaleY="118334" custRadScaleRad="171254" custRadScaleInc="-10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2756B-0F12-894F-9A7E-3DEABE980E9E}" type="pres">
      <dgm:prSet presAssocID="{CF61F796-0A77-944D-9B32-844DD109FFCA}" presName="spNode" presStyleCnt="0"/>
      <dgm:spPr/>
    </dgm:pt>
    <dgm:pt modelId="{89667BDB-59DB-BB45-B1B6-29E4C3BA6664}" type="pres">
      <dgm:prSet presAssocID="{9592BE54-27AC-C749-BD36-6DFDE55EE4EE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8BBFACA-2E1B-6143-8068-A34A8A1344BE}" type="pres">
      <dgm:prSet presAssocID="{A0D279D4-65FF-CE41-9C5C-D913548DB9C1}" presName="node" presStyleLbl="node1" presStyleIdx="2" presStyleCnt="4" custScaleX="111560" custScaleY="115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3D560-868A-1347-A3B5-75A7BEDFA819}" type="pres">
      <dgm:prSet presAssocID="{A0D279D4-65FF-CE41-9C5C-D913548DB9C1}" presName="spNode" presStyleCnt="0"/>
      <dgm:spPr/>
    </dgm:pt>
    <dgm:pt modelId="{34BFE4AF-3A03-804C-9A57-FD7EACDB8101}" type="pres">
      <dgm:prSet presAssocID="{EF3B88A4-4797-0149-BB23-293942E4BD2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D2CC899-829E-1F4F-8640-1DAF6E6395B0}" type="pres">
      <dgm:prSet presAssocID="{E2130850-3A14-AC45-92EB-7439EB943479}" presName="node" presStyleLbl="node1" presStyleIdx="3" presStyleCnt="4" custScaleY="123606" custRadScaleRad="167792" custRadScaleInc="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11CB0-960B-824A-9F4E-78E65DB272A9}" type="pres">
      <dgm:prSet presAssocID="{E2130850-3A14-AC45-92EB-7439EB943479}" presName="spNode" presStyleCnt="0"/>
      <dgm:spPr/>
    </dgm:pt>
    <dgm:pt modelId="{BF8051A4-DDF3-1E42-A5D4-95C788E05AD0}" type="pres">
      <dgm:prSet presAssocID="{0304C950-84BD-9A40-969D-659E042C9A71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0BA9C3BD-0A62-124F-BC9B-292C5EF8A698}" type="presOf" srcId="{0304C950-84BD-9A40-969D-659E042C9A71}" destId="{BF8051A4-DDF3-1E42-A5D4-95C788E05AD0}" srcOrd="0" destOrd="0" presId="urn:microsoft.com/office/officeart/2005/8/layout/cycle5"/>
    <dgm:cxn modelId="{4218D428-B524-9440-ABB6-4AF78C4C97FC}" type="presOf" srcId="{CF61F796-0A77-944D-9B32-844DD109FFCA}" destId="{D7D89BF1-692C-394B-9D80-7275BEDC638C}" srcOrd="0" destOrd="0" presId="urn:microsoft.com/office/officeart/2005/8/layout/cycle5"/>
    <dgm:cxn modelId="{8C1968F1-DAA8-354A-A8BF-315F45F89F45}" srcId="{CF61F796-0A77-944D-9B32-844DD109FFCA}" destId="{5D396B98-5912-F74F-9F90-35CD30887B69}" srcOrd="1" destOrd="0" parTransId="{064E05FB-0F9D-B54F-BF5E-C7BF3ED7245F}" sibTransId="{DE4DCE11-663A-2647-AF3B-F5D193FED545}"/>
    <dgm:cxn modelId="{415E0372-BD8E-C74B-BF96-25DAD30EDA75}" srcId="{3AA688AA-9CF5-B341-86F3-28C0B910305C}" destId="{A63A62BE-404D-354C-B213-9F7DE8A934F2}" srcOrd="0" destOrd="0" parTransId="{B901B1F3-A44F-5147-8989-67D80012D369}" sibTransId="{058FDA05-CE06-564C-A2C7-55541B563B82}"/>
    <dgm:cxn modelId="{12F06174-61C0-B248-8CD4-CCE6851667B4}" type="presOf" srcId="{058FDA05-CE06-564C-A2C7-55541B563B82}" destId="{A36DD13F-721A-D841-969B-ADA5D7F92E49}" srcOrd="0" destOrd="0" presId="urn:microsoft.com/office/officeart/2005/8/layout/cycle5"/>
    <dgm:cxn modelId="{1C8C6AE5-4AA2-D34B-881F-4C964DF8E79D}" srcId="{3AA688AA-9CF5-B341-86F3-28C0B910305C}" destId="{A0D279D4-65FF-CE41-9C5C-D913548DB9C1}" srcOrd="2" destOrd="0" parTransId="{073E25C9-9C5E-6443-98F9-D05202B5B13B}" sibTransId="{EF3B88A4-4797-0149-BB23-293942E4BD29}"/>
    <dgm:cxn modelId="{48896C2A-A0F3-8043-B210-CDF133A867A5}" type="presOf" srcId="{9592BE54-27AC-C749-BD36-6DFDE55EE4EE}" destId="{89667BDB-59DB-BB45-B1B6-29E4C3BA6664}" srcOrd="0" destOrd="0" presId="urn:microsoft.com/office/officeart/2005/8/layout/cycle5"/>
    <dgm:cxn modelId="{0136D8EE-EC3B-984B-B1B6-277C08FE273D}" type="presOf" srcId="{3AA688AA-9CF5-B341-86F3-28C0B910305C}" destId="{AFAB3151-3F4A-DD45-9FFE-3CAC94302429}" srcOrd="0" destOrd="0" presId="urn:microsoft.com/office/officeart/2005/8/layout/cycle5"/>
    <dgm:cxn modelId="{DE16E2B6-5059-F344-A042-0963FDA133F4}" srcId="{3AA688AA-9CF5-B341-86F3-28C0B910305C}" destId="{E2130850-3A14-AC45-92EB-7439EB943479}" srcOrd="3" destOrd="0" parTransId="{1D3AF4F2-01F3-6F4D-8123-C28F266D299B}" sibTransId="{0304C950-84BD-9A40-969D-659E042C9A71}"/>
    <dgm:cxn modelId="{1ACECECC-BDF4-FF46-824E-1681B812C777}" type="presOf" srcId="{9C9A9E84-1C34-6241-92DB-63B15E44470F}" destId="{D7D89BF1-692C-394B-9D80-7275BEDC638C}" srcOrd="0" destOrd="1" presId="urn:microsoft.com/office/officeart/2005/8/layout/cycle5"/>
    <dgm:cxn modelId="{B6E35B95-C754-9346-A0D0-985803478676}" type="presOf" srcId="{5D396B98-5912-F74F-9F90-35CD30887B69}" destId="{D7D89BF1-692C-394B-9D80-7275BEDC638C}" srcOrd="0" destOrd="2" presId="urn:microsoft.com/office/officeart/2005/8/layout/cycle5"/>
    <dgm:cxn modelId="{6A77932B-2F97-2C49-A126-59ABC57534DB}" type="presOf" srcId="{E2130850-3A14-AC45-92EB-7439EB943479}" destId="{1D2CC899-829E-1F4F-8640-1DAF6E6395B0}" srcOrd="0" destOrd="0" presId="urn:microsoft.com/office/officeart/2005/8/layout/cycle5"/>
    <dgm:cxn modelId="{53446DF6-20A6-A043-8F09-7909158F2F6F}" type="presOf" srcId="{A0D279D4-65FF-CE41-9C5C-D913548DB9C1}" destId="{58BBFACA-2E1B-6143-8068-A34A8A1344BE}" srcOrd="0" destOrd="0" presId="urn:microsoft.com/office/officeart/2005/8/layout/cycle5"/>
    <dgm:cxn modelId="{78E53BBF-CA09-8F42-AC8F-9685CD4AB4CF}" srcId="{3AA688AA-9CF5-B341-86F3-28C0B910305C}" destId="{CF61F796-0A77-944D-9B32-844DD109FFCA}" srcOrd="1" destOrd="0" parTransId="{153AF9FD-F301-454C-8981-458E3409D1F5}" sibTransId="{9592BE54-27AC-C749-BD36-6DFDE55EE4EE}"/>
    <dgm:cxn modelId="{80E75F13-EB21-D147-8BF8-0368B22B9445}" srcId="{CF61F796-0A77-944D-9B32-844DD109FFCA}" destId="{9C9A9E84-1C34-6241-92DB-63B15E44470F}" srcOrd="0" destOrd="0" parTransId="{A24AC7E4-ED2C-B34B-9BEE-6ABD5292E579}" sibTransId="{94B97B84-B61A-9848-9FA9-15E8EB73CDD0}"/>
    <dgm:cxn modelId="{A5BB58B5-8CEC-9C45-9461-7A7C6C2A42DA}" type="presOf" srcId="{EF3B88A4-4797-0149-BB23-293942E4BD29}" destId="{34BFE4AF-3A03-804C-9A57-FD7EACDB8101}" srcOrd="0" destOrd="0" presId="urn:microsoft.com/office/officeart/2005/8/layout/cycle5"/>
    <dgm:cxn modelId="{4ACC67E8-63D6-9744-9915-5838416E2627}" type="presOf" srcId="{DB556512-185D-0F4A-89AA-3A83D2A1E5BF}" destId="{D7D89BF1-692C-394B-9D80-7275BEDC638C}" srcOrd="0" destOrd="3" presId="urn:microsoft.com/office/officeart/2005/8/layout/cycle5"/>
    <dgm:cxn modelId="{97493822-2407-BB46-964D-341100B76B6A}" type="presOf" srcId="{A63A62BE-404D-354C-B213-9F7DE8A934F2}" destId="{589583AD-1CA6-E341-889D-9BAB65CFEF7C}" srcOrd="0" destOrd="0" presId="urn:microsoft.com/office/officeart/2005/8/layout/cycle5"/>
    <dgm:cxn modelId="{78B06212-D23D-6741-BEEB-6DCCDCAD118F}" srcId="{CF61F796-0A77-944D-9B32-844DD109FFCA}" destId="{DB556512-185D-0F4A-89AA-3A83D2A1E5BF}" srcOrd="2" destOrd="0" parTransId="{C4D59828-5B8A-264C-9663-D690949D8FFD}" sibTransId="{FE24B350-3066-444A-B78A-0107E0B30308}"/>
    <dgm:cxn modelId="{136C9DE0-0621-E042-9F46-75410E36DAB0}" type="presParOf" srcId="{AFAB3151-3F4A-DD45-9FFE-3CAC94302429}" destId="{589583AD-1CA6-E341-889D-9BAB65CFEF7C}" srcOrd="0" destOrd="0" presId="urn:microsoft.com/office/officeart/2005/8/layout/cycle5"/>
    <dgm:cxn modelId="{3BC731BF-AB37-024F-8B9D-0A2B2608F813}" type="presParOf" srcId="{AFAB3151-3F4A-DD45-9FFE-3CAC94302429}" destId="{9DC69348-CDBD-4E4C-9EE8-234D34E0FC7C}" srcOrd="1" destOrd="0" presId="urn:microsoft.com/office/officeart/2005/8/layout/cycle5"/>
    <dgm:cxn modelId="{3D2FB80B-26DF-5B4B-85B1-4116A5E1B6C5}" type="presParOf" srcId="{AFAB3151-3F4A-DD45-9FFE-3CAC94302429}" destId="{A36DD13F-721A-D841-969B-ADA5D7F92E49}" srcOrd="2" destOrd="0" presId="urn:microsoft.com/office/officeart/2005/8/layout/cycle5"/>
    <dgm:cxn modelId="{B2664B88-00A6-DA42-932F-E004728E97BF}" type="presParOf" srcId="{AFAB3151-3F4A-DD45-9FFE-3CAC94302429}" destId="{D7D89BF1-692C-394B-9D80-7275BEDC638C}" srcOrd="3" destOrd="0" presId="urn:microsoft.com/office/officeart/2005/8/layout/cycle5"/>
    <dgm:cxn modelId="{1492E03B-739F-8449-BD90-717EA59D0A3A}" type="presParOf" srcId="{AFAB3151-3F4A-DD45-9FFE-3CAC94302429}" destId="{5A02756B-0F12-894F-9A7E-3DEABE980E9E}" srcOrd="4" destOrd="0" presId="urn:microsoft.com/office/officeart/2005/8/layout/cycle5"/>
    <dgm:cxn modelId="{794D8C3C-C65E-7E41-869B-1DCEA2017C4A}" type="presParOf" srcId="{AFAB3151-3F4A-DD45-9FFE-3CAC94302429}" destId="{89667BDB-59DB-BB45-B1B6-29E4C3BA6664}" srcOrd="5" destOrd="0" presId="urn:microsoft.com/office/officeart/2005/8/layout/cycle5"/>
    <dgm:cxn modelId="{AE40D200-4B65-4145-9E9D-E1BB8B29FC47}" type="presParOf" srcId="{AFAB3151-3F4A-DD45-9FFE-3CAC94302429}" destId="{58BBFACA-2E1B-6143-8068-A34A8A1344BE}" srcOrd="6" destOrd="0" presId="urn:microsoft.com/office/officeart/2005/8/layout/cycle5"/>
    <dgm:cxn modelId="{86434572-66C5-4E42-8DEF-CE7F4FD9B957}" type="presParOf" srcId="{AFAB3151-3F4A-DD45-9FFE-3CAC94302429}" destId="{BC73D560-868A-1347-A3B5-75A7BEDFA819}" srcOrd="7" destOrd="0" presId="urn:microsoft.com/office/officeart/2005/8/layout/cycle5"/>
    <dgm:cxn modelId="{BF356079-FD00-F746-A528-21FA41136408}" type="presParOf" srcId="{AFAB3151-3F4A-DD45-9FFE-3CAC94302429}" destId="{34BFE4AF-3A03-804C-9A57-FD7EACDB8101}" srcOrd="8" destOrd="0" presId="urn:microsoft.com/office/officeart/2005/8/layout/cycle5"/>
    <dgm:cxn modelId="{CF985131-0264-9748-BC90-9BEFACC680D4}" type="presParOf" srcId="{AFAB3151-3F4A-DD45-9FFE-3CAC94302429}" destId="{1D2CC899-829E-1F4F-8640-1DAF6E6395B0}" srcOrd="9" destOrd="0" presId="urn:microsoft.com/office/officeart/2005/8/layout/cycle5"/>
    <dgm:cxn modelId="{C4C3B8E3-96DA-6245-9B8D-BB2BFBA4D66B}" type="presParOf" srcId="{AFAB3151-3F4A-DD45-9FFE-3CAC94302429}" destId="{FF111CB0-960B-824A-9F4E-78E65DB272A9}" srcOrd="10" destOrd="0" presId="urn:microsoft.com/office/officeart/2005/8/layout/cycle5"/>
    <dgm:cxn modelId="{2E1AB47B-F8B4-3347-A125-FCA0A680D54E}" type="presParOf" srcId="{AFAB3151-3F4A-DD45-9FFE-3CAC94302429}" destId="{BF8051A4-DDF3-1E42-A5D4-95C788E05AD0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487B2-C0C6-5543-BA64-AE99011C397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A05E5E-B026-0442-83E8-D6AB8D096032}">
      <dgm:prSet custT="1"/>
      <dgm:spPr>
        <a:solidFill>
          <a:srgbClr val="1A1420"/>
        </a:solidFill>
        <a:effectLst>
          <a:glow rad="127000">
            <a:schemeClr val="accent4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sunrise" dir="t"/>
        </a:scene3d>
        <a:sp3d prstMaterial="plastic">
          <a:bevelT prst="angle"/>
          <a:bevelB prst="angle"/>
        </a:sp3d>
      </dgm:spPr>
      <dgm:t>
        <a:bodyPr/>
        <a:lstStyle/>
        <a:p>
          <a:pPr rtl="0"/>
          <a:r>
            <a:rPr lang="en-US" sz="2400" dirty="0" smtClean="0">
              <a:latin typeface="Avenir Next"/>
            </a:rPr>
            <a:t>When an animal is developing, most of the cells turn into a particular type</a:t>
          </a:r>
          <a:endParaRPr lang="en-US" sz="2400" dirty="0">
            <a:latin typeface="Avenir Next"/>
          </a:endParaRPr>
        </a:p>
      </dgm:t>
    </dgm:pt>
    <dgm:pt modelId="{E056CEF0-82FF-F345-8A4D-A4E11331B485}" type="parTrans" cxnId="{19CD951A-E3C2-AE46-9132-B550860941FA}">
      <dgm:prSet/>
      <dgm:spPr/>
      <dgm:t>
        <a:bodyPr/>
        <a:lstStyle/>
        <a:p>
          <a:endParaRPr lang="en-US"/>
        </a:p>
      </dgm:t>
    </dgm:pt>
    <dgm:pt modelId="{84010B6B-CF96-2742-AD48-4A051D54FC3E}" type="sibTrans" cxnId="{19CD951A-E3C2-AE46-9132-B550860941FA}">
      <dgm:prSet/>
      <dgm:spPr/>
      <dgm:t>
        <a:bodyPr/>
        <a:lstStyle/>
        <a:p>
          <a:endParaRPr lang="en-US"/>
        </a:p>
      </dgm:t>
    </dgm:pt>
    <dgm:pt modelId="{83F2D268-3965-B749-ABC4-5D729178CD12}">
      <dgm:prSet custT="1"/>
      <dgm:spPr>
        <a:solidFill>
          <a:schemeClr val="bg2">
            <a:lumMod val="50000"/>
          </a:schemeClr>
        </a:solidFill>
        <a:effectLst>
          <a:glow rad="114300">
            <a:schemeClr val="bg2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 prstMaterial="metal">
          <a:bevelT prst="angle"/>
          <a:bevelB prst="angle"/>
        </a:sp3d>
      </dgm:spPr>
      <dgm:t>
        <a:bodyPr/>
        <a:lstStyle/>
        <a:p>
          <a:pPr rtl="0"/>
          <a:r>
            <a:rPr lang="en-IE" sz="2400" dirty="0" smtClean="0">
              <a:latin typeface="Avenir Next"/>
            </a:rPr>
            <a:t>Cells become blood cells, heart cells, bone cells, etc. </a:t>
          </a:r>
          <a:endParaRPr lang="en-IE" sz="2400" dirty="0">
            <a:latin typeface="Avenir Next"/>
          </a:endParaRPr>
        </a:p>
      </dgm:t>
    </dgm:pt>
    <dgm:pt modelId="{5AF0398F-06CE-324F-AC53-573C45C84D05}" type="parTrans" cxnId="{23B9ECC5-C831-B040-BAFE-355C5AB493AE}">
      <dgm:prSet/>
      <dgm:spPr/>
      <dgm:t>
        <a:bodyPr/>
        <a:lstStyle/>
        <a:p>
          <a:endParaRPr lang="en-US"/>
        </a:p>
      </dgm:t>
    </dgm:pt>
    <dgm:pt modelId="{3BDDB13B-35F3-CA43-9A31-B6CFD03FD06F}" type="sibTrans" cxnId="{23B9ECC5-C831-B040-BAFE-355C5AB493AE}">
      <dgm:prSet/>
      <dgm:spPr/>
      <dgm:t>
        <a:bodyPr/>
        <a:lstStyle/>
        <a:p>
          <a:endParaRPr lang="en-US"/>
        </a:p>
      </dgm:t>
    </dgm:pt>
    <dgm:pt modelId="{BFEAC2A6-3931-D44D-B5BC-A42A407B7804}">
      <dgm:prSet custT="1"/>
      <dgm:spPr>
        <a:solidFill>
          <a:schemeClr val="accent5">
            <a:lumMod val="50000"/>
          </a:schemeClr>
        </a:solidFill>
        <a:effectLst>
          <a:glow rad="127000">
            <a:schemeClr val="accent5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prst="angle"/>
          <a:bevelB prst="angle"/>
        </a:sp3d>
      </dgm:spPr>
      <dgm:t>
        <a:bodyPr/>
        <a:lstStyle/>
        <a:p>
          <a:pPr rtl="0"/>
          <a:r>
            <a:rPr lang="en-US" sz="2400" dirty="0" smtClean="0">
              <a:latin typeface="Avenir Next"/>
            </a:rPr>
            <a:t>During development, stem cells sometimes remain that do not turn into a type of cell </a:t>
          </a:r>
          <a:endParaRPr lang="en-US" sz="2400" dirty="0">
            <a:latin typeface="Avenir Next"/>
          </a:endParaRPr>
        </a:p>
      </dgm:t>
    </dgm:pt>
    <dgm:pt modelId="{84F2792C-4C64-B74D-AD69-0BFB82332F2D}" type="parTrans" cxnId="{76E23056-C5C5-6342-B5AC-992D70283C05}">
      <dgm:prSet/>
      <dgm:spPr/>
      <dgm:t>
        <a:bodyPr/>
        <a:lstStyle/>
        <a:p>
          <a:endParaRPr lang="en-US"/>
        </a:p>
      </dgm:t>
    </dgm:pt>
    <dgm:pt modelId="{B5E88307-5105-2546-AFBA-A83D89D8A477}" type="sibTrans" cxnId="{76E23056-C5C5-6342-B5AC-992D70283C05}">
      <dgm:prSet/>
      <dgm:spPr/>
      <dgm:t>
        <a:bodyPr/>
        <a:lstStyle/>
        <a:p>
          <a:endParaRPr lang="en-US"/>
        </a:p>
      </dgm:t>
    </dgm:pt>
    <dgm:pt modelId="{DB34BF10-2ED3-A547-B9E9-1AB1D29F186A}">
      <dgm:prSet custT="1"/>
      <dgm:spPr>
        <a:solidFill>
          <a:schemeClr val="accent5">
            <a:lumMod val="75000"/>
          </a:schemeClr>
        </a:solidFill>
        <a:effectLst>
          <a:glow rad="114300">
            <a:schemeClr val="accent5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prst="angle"/>
          <a:bevelB prst="angle"/>
        </a:sp3d>
      </dgm:spPr>
      <dgm:t>
        <a:bodyPr/>
        <a:lstStyle/>
        <a:p>
          <a:pPr rtl="0"/>
          <a:r>
            <a:rPr lang="en-US" sz="2400" dirty="0" smtClean="0">
              <a:latin typeface="Avenir Next"/>
            </a:rPr>
            <a:t>Some animals can use their stem cells to </a:t>
          </a:r>
          <a:r>
            <a:rPr lang="en-US" sz="2400" b="1" i="0" dirty="0" smtClean="0">
              <a:solidFill>
                <a:schemeClr val="accent3"/>
              </a:solidFill>
              <a:latin typeface="Avenir Next"/>
            </a:rPr>
            <a:t>regenerate</a:t>
          </a:r>
          <a:r>
            <a:rPr lang="en-US" sz="2400" dirty="0" smtClean="0">
              <a:latin typeface="Avenir Next"/>
            </a:rPr>
            <a:t> lost or damaged body parts</a:t>
          </a:r>
          <a:endParaRPr lang="en-US" sz="2400" dirty="0"/>
        </a:p>
      </dgm:t>
    </dgm:pt>
    <dgm:pt modelId="{4D8803F2-D13D-4844-BC97-35E57E1CAA8A}" type="parTrans" cxnId="{A806AA35-2147-5544-8039-F907BF5FDC25}">
      <dgm:prSet/>
      <dgm:spPr/>
      <dgm:t>
        <a:bodyPr/>
        <a:lstStyle/>
        <a:p>
          <a:endParaRPr lang="en-US"/>
        </a:p>
      </dgm:t>
    </dgm:pt>
    <dgm:pt modelId="{7F11B1E4-D1B1-5740-853A-865BCD04EFA8}" type="sibTrans" cxnId="{A806AA35-2147-5544-8039-F907BF5FDC25}">
      <dgm:prSet/>
      <dgm:spPr/>
      <dgm:t>
        <a:bodyPr/>
        <a:lstStyle/>
        <a:p>
          <a:endParaRPr lang="en-US"/>
        </a:p>
      </dgm:t>
    </dgm:pt>
    <dgm:pt modelId="{DE6F8D8D-1F3D-AB4E-A975-8E235846E331}">
      <dgm:prSet custT="1"/>
      <dgm:spPr>
        <a:solidFill>
          <a:schemeClr val="bg2">
            <a:lumMod val="60000"/>
            <a:lumOff val="40000"/>
          </a:schemeClr>
        </a:solidFill>
        <a:effectLst>
          <a:glow rad="114300">
            <a:schemeClr val="bg2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prst="angle"/>
          <a:bevelB prst="angle"/>
        </a:sp3d>
      </dgm:spPr>
      <dgm:t>
        <a:bodyPr/>
        <a:lstStyle/>
        <a:p>
          <a:pPr rtl="0"/>
          <a:r>
            <a:rPr lang="en-US" sz="2400" dirty="0" smtClean="0">
              <a:latin typeface="Avenir Next"/>
            </a:rPr>
            <a:t>In order for animals to do this, their stem cells need to get the right signals from the rest of the body</a:t>
          </a:r>
          <a:endParaRPr lang="en-US" sz="2400" dirty="0">
            <a:latin typeface="Avenir Next"/>
          </a:endParaRPr>
        </a:p>
      </dgm:t>
    </dgm:pt>
    <dgm:pt modelId="{B2B2AAED-E287-D447-BB73-19A8B886A32E}" type="parTrans" cxnId="{03051422-8BF3-A448-A704-667B1CA2D242}">
      <dgm:prSet/>
      <dgm:spPr/>
      <dgm:t>
        <a:bodyPr/>
        <a:lstStyle/>
        <a:p>
          <a:endParaRPr lang="en-US"/>
        </a:p>
      </dgm:t>
    </dgm:pt>
    <dgm:pt modelId="{C3B30336-8A48-2249-8013-5BDA2010E11E}" type="sibTrans" cxnId="{03051422-8BF3-A448-A704-667B1CA2D242}">
      <dgm:prSet/>
      <dgm:spPr/>
      <dgm:t>
        <a:bodyPr/>
        <a:lstStyle/>
        <a:p>
          <a:endParaRPr lang="en-US"/>
        </a:p>
      </dgm:t>
    </dgm:pt>
    <dgm:pt modelId="{4D6FD57D-F73B-2C48-A1D6-862D72056671}" type="pres">
      <dgm:prSet presAssocID="{CA8487B2-C0C6-5543-BA64-AE99011C3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232E34-135F-234B-A882-284188646006}" type="pres">
      <dgm:prSet presAssocID="{F8A05E5E-B026-0442-83E8-D6AB8D096032}" presName="parentText" presStyleLbl="node1" presStyleIdx="0" presStyleCnt="5" custLinFactNeighborY="-170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C7AC7-3CA9-D84F-8936-7A584EE707E7}" type="pres">
      <dgm:prSet presAssocID="{84010B6B-CF96-2742-AD48-4A051D54FC3E}" presName="spacer" presStyleCnt="0"/>
      <dgm:spPr/>
    </dgm:pt>
    <dgm:pt modelId="{B6CE1BF3-AFED-C04D-8423-C5201D9393E7}" type="pres">
      <dgm:prSet presAssocID="{83F2D268-3965-B749-ABC4-5D729178CD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549CE-9F61-6E4A-A5B4-388D003A705A}" type="pres">
      <dgm:prSet presAssocID="{3BDDB13B-35F3-CA43-9A31-B6CFD03FD06F}" presName="spacer" presStyleCnt="0"/>
      <dgm:spPr/>
    </dgm:pt>
    <dgm:pt modelId="{2B79242A-3749-8141-ABD1-321B995ABE7E}" type="pres">
      <dgm:prSet presAssocID="{BFEAC2A6-3931-D44D-B5BC-A42A407B780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81369-B224-4F45-A134-6C662431A82F}" type="pres">
      <dgm:prSet presAssocID="{B5E88307-5105-2546-AFBA-A83D89D8A477}" presName="spacer" presStyleCnt="0"/>
      <dgm:spPr/>
    </dgm:pt>
    <dgm:pt modelId="{8A5445C1-C5B1-364D-ADB8-06484C142B7F}" type="pres">
      <dgm:prSet presAssocID="{DB34BF10-2ED3-A547-B9E9-1AB1D29F186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925EF-941A-2C44-AE41-358BB1AE644B}" type="pres">
      <dgm:prSet presAssocID="{7F11B1E4-D1B1-5740-853A-865BCD04EFA8}" presName="spacer" presStyleCnt="0"/>
      <dgm:spPr/>
    </dgm:pt>
    <dgm:pt modelId="{FB92551B-7FFC-7046-8CA0-6E8808D72191}" type="pres">
      <dgm:prSet presAssocID="{DE6F8D8D-1F3D-AB4E-A975-8E235846E33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AE52B2-8A0D-194D-9C20-4024FE57229A}" type="presOf" srcId="{DB34BF10-2ED3-A547-B9E9-1AB1D29F186A}" destId="{8A5445C1-C5B1-364D-ADB8-06484C142B7F}" srcOrd="0" destOrd="0" presId="urn:microsoft.com/office/officeart/2005/8/layout/vList2"/>
    <dgm:cxn modelId="{03051422-8BF3-A448-A704-667B1CA2D242}" srcId="{CA8487B2-C0C6-5543-BA64-AE99011C397D}" destId="{DE6F8D8D-1F3D-AB4E-A975-8E235846E331}" srcOrd="4" destOrd="0" parTransId="{B2B2AAED-E287-D447-BB73-19A8B886A32E}" sibTransId="{C3B30336-8A48-2249-8013-5BDA2010E11E}"/>
    <dgm:cxn modelId="{4E243E00-4F29-2B4D-814B-771BB0901932}" type="presOf" srcId="{BFEAC2A6-3931-D44D-B5BC-A42A407B7804}" destId="{2B79242A-3749-8141-ABD1-321B995ABE7E}" srcOrd="0" destOrd="0" presId="urn:microsoft.com/office/officeart/2005/8/layout/vList2"/>
    <dgm:cxn modelId="{19CD951A-E3C2-AE46-9132-B550860941FA}" srcId="{CA8487B2-C0C6-5543-BA64-AE99011C397D}" destId="{F8A05E5E-B026-0442-83E8-D6AB8D096032}" srcOrd="0" destOrd="0" parTransId="{E056CEF0-82FF-F345-8A4D-A4E11331B485}" sibTransId="{84010B6B-CF96-2742-AD48-4A051D54FC3E}"/>
    <dgm:cxn modelId="{B37524CE-8E84-5B40-B8EE-AE0604A885FA}" type="presOf" srcId="{83F2D268-3965-B749-ABC4-5D729178CD12}" destId="{B6CE1BF3-AFED-C04D-8423-C5201D9393E7}" srcOrd="0" destOrd="0" presId="urn:microsoft.com/office/officeart/2005/8/layout/vList2"/>
    <dgm:cxn modelId="{A806AA35-2147-5544-8039-F907BF5FDC25}" srcId="{CA8487B2-C0C6-5543-BA64-AE99011C397D}" destId="{DB34BF10-2ED3-A547-B9E9-1AB1D29F186A}" srcOrd="3" destOrd="0" parTransId="{4D8803F2-D13D-4844-BC97-35E57E1CAA8A}" sibTransId="{7F11B1E4-D1B1-5740-853A-865BCD04EFA8}"/>
    <dgm:cxn modelId="{23B9ECC5-C831-B040-BAFE-355C5AB493AE}" srcId="{CA8487B2-C0C6-5543-BA64-AE99011C397D}" destId="{83F2D268-3965-B749-ABC4-5D729178CD12}" srcOrd="1" destOrd="0" parTransId="{5AF0398F-06CE-324F-AC53-573C45C84D05}" sibTransId="{3BDDB13B-35F3-CA43-9A31-B6CFD03FD06F}"/>
    <dgm:cxn modelId="{DFEEFBEA-E8AC-AD41-8DDF-B2F2AE6D137D}" type="presOf" srcId="{DE6F8D8D-1F3D-AB4E-A975-8E235846E331}" destId="{FB92551B-7FFC-7046-8CA0-6E8808D72191}" srcOrd="0" destOrd="0" presId="urn:microsoft.com/office/officeart/2005/8/layout/vList2"/>
    <dgm:cxn modelId="{9CE37BA7-45F9-0E4F-9F31-70B2D0D2C098}" type="presOf" srcId="{F8A05E5E-B026-0442-83E8-D6AB8D096032}" destId="{0F232E34-135F-234B-A882-284188646006}" srcOrd="0" destOrd="0" presId="urn:microsoft.com/office/officeart/2005/8/layout/vList2"/>
    <dgm:cxn modelId="{76E23056-C5C5-6342-B5AC-992D70283C05}" srcId="{CA8487B2-C0C6-5543-BA64-AE99011C397D}" destId="{BFEAC2A6-3931-D44D-B5BC-A42A407B7804}" srcOrd="2" destOrd="0" parTransId="{84F2792C-4C64-B74D-AD69-0BFB82332F2D}" sibTransId="{B5E88307-5105-2546-AFBA-A83D89D8A477}"/>
    <dgm:cxn modelId="{D09AA661-12C8-8443-B64A-9DD68A311384}" type="presOf" srcId="{CA8487B2-C0C6-5543-BA64-AE99011C397D}" destId="{4D6FD57D-F73B-2C48-A1D6-862D72056671}" srcOrd="0" destOrd="0" presId="urn:microsoft.com/office/officeart/2005/8/layout/vList2"/>
    <dgm:cxn modelId="{658C7F79-5FD5-AF4E-A467-C8A199322DCE}" type="presParOf" srcId="{4D6FD57D-F73B-2C48-A1D6-862D72056671}" destId="{0F232E34-135F-234B-A882-284188646006}" srcOrd="0" destOrd="0" presId="urn:microsoft.com/office/officeart/2005/8/layout/vList2"/>
    <dgm:cxn modelId="{1609FF0A-6855-6048-BEC6-60942E08D1BE}" type="presParOf" srcId="{4D6FD57D-F73B-2C48-A1D6-862D72056671}" destId="{C18C7AC7-3CA9-D84F-8936-7A584EE707E7}" srcOrd="1" destOrd="0" presId="urn:microsoft.com/office/officeart/2005/8/layout/vList2"/>
    <dgm:cxn modelId="{2F88C41F-7BD2-B744-B21F-2918C00A6D37}" type="presParOf" srcId="{4D6FD57D-F73B-2C48-A1D6-862D72056671}" destId="{B6CE1BF3-AFED-C04D-8423-C5201D9393E7}" srcOrd="2" destOrd="0" presId="urn:microsoft.com/office/officeart/2005/8/layout/vList2"/>
    <dgm:cxn modelId="{473B93CD-249B-C34A-8B10-6CBBD6AD681D}" type="presParOf" srcId="{4D6FD57D-F73B-2C48-A1D6-862D72056671}" destId="{9BE549CE-9F61-6E4A-A5B4-388D003A705A}" srcOrd="3" destOrd="0" presId="urn:microsoft.com/office/officeart/2005/8/layout/vList2"/>
    <dgm:cxn modelId="{59F1AD20-B8CD-0044-944D-8FA243D9BCFD}" type="presParOf" srcId="{4D6FD57D-F73B-2C48-A1D6-862D72056671}" destId="{2B79242A-3749-8141-ABD1-321B995ABE7E}" srcOrd="4" destOrd="0" presId="urn:microsoft.com/office/officeart/2005/8/layout/vList2"/>
    <dgm:cxn modelId="{91C92B28-5DFF-9740-87CD-7276FFCD7E99}" type="presParOf" srcId="{4D6FD57D-F73B-2C48-A1D6-862D72056671}" destId="{E6381369-B224-4F45-A134-6C662431A82F}" srcOrd="5" destOrd="0" presId="urn:microsoft.com/office/officeart/2005/8/layout/vList2"/>
    <dgm:cxn modelId="{DB9E6B94-E43A-3649-BA86-55F10784842C}" type="presParOf" srcId="{4D6FD57D-F73B-2C48-A1D6-862D72056671}" destId="{8A5445C1-C5B1-364D-ADB8-06484C142B7F}" srcOrd="6" destOrd="0" presId="urn:microsoft.com/office/officeart/2005/8/layout/vList2"/>
    <dgm:cxn modelId="{A10AAC02-BB92-5640-A5ED-5B7C7EE908F1}" type="presParOf" srcId="{4D6FD57D-F73B-2C48-A1D6-862D72056671}" destId="{FA1925EF-941A-2C44-AE41-358BB1AE644B}" srcOrd="7" destOrd="0" presId="urn:microsoft.com/office/officeart/2005/8/layout/vList2"/>
    <dgm:cxn modelId="{FD98D73B-EA41-6C40-9742-32C0475EDE96}" type="presParOf" srcId="{4D6FD57D-F73B-2C48-A1D6-862D72056671}" destId="{FB92551B-7FFC-7046-8CA0-6E8808D7219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F3F3D-7C2D-9647-BA93-9E0C9D2551C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D0B49-BB80-FE4D-B78B-B17822778E71}">
      <dgm:prSet phldrT="[Text]" custT="1"/>
      <dgm:spPr>
        <a:solidFill>
          <a:srgbClr val="FF6600"/>
        </a:solidFill>
        <a:effectLst>
          <a:glow rad="101600">
            <a:schemeClr val="accent3">
              <a:lumMod val="40000"/>
              <a:lumOff val="60000"/>
              <a:alpha val="75000"/>
            </a:schemeClr>
          </a:glow>
        </a:effectLst>
        <a:scene3d>
          <a:camera prst="orthographicFront"/>
          <a:lightRig rig="balanced" dir="t"/>
        </a:scene3d>
        <a:sp3d contourW="12700" prstMaterial="metal">
          <a:bevelT/>
          <a:bevelB/>
          <a:contourClr>
            <a:schemeClr val="bg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en-US" sz="2000" dirty="0" err="1" smtClean="0">
              <a:latin typeface="Avenir Next"/>
            </a:rPr>
            <a:t>Hydractinia</a:t>
          </a:r>
          <a:r>
            <a:rPr lang="en-US" sz="2000" dirty="0" smtClean="0">
              <a:latin typeface="Avenir Next"/>
            </a:rPr>
            <a:t> (also know as snail fur) is a small sea creature that lives on the shell of Hermit Crabs.</a:t>
          </a:r>
          <a:endParaRPr lang="en-US" sz="2000" dirty="0"/>
        </a:p>
      </dgm:t>
    </dgm:pt>
    <dgm:pt modelId="{4CD57A14-AB5B-CF43-86C0-A2A29D563271}" type="parTrans" cxnId="{EB746B25-C573-1547-B3EF-D055E12115F2}">
      <dgm:prSet/>
      <dgm:spPr/>
      <dgm:t>
        <a:bodyPr/>
        <a:lstStyle/>
        <a:p>
          <a:endParaRPr lang="en-US"/>
        </a:p>
      </dgm:t>
    </dgm:pt>
    <dgm:pt modelId="{E6D052CF-DE99-7F48-9AAF-0323073268BF}" type="sibTrans" cxnId="{EB746B25-C573-1547-B3EF-D055E12115F2}">
      <dgm:prSet/>
      <dgm:spPr/>
      <dgm:t>
        <a:bodyPr/>
        <a:lstStyle/>
        <a:p>
          <a:endParaRPr lang="en-US"/>
        </a:p>
      </dgm:t>
    </dgm:pt>
    <dgm:pt modelId="{A6F47916-B01E-B142-96DD-AEF96FAC4B35}">
      <dgm:prSet custT="1"/>
      <dgm:spPr>
        <a:solidFill>
          <a:srgbClr val="D75510"/>
        </a:solidFill>
        <a:effectLst>
          <a:glow rad="101600">
            <a:schemeClr val="accent3">
              <a:lumMod val="40000"/>
              <a:lumOff val="60000"/>
              <a:alpha val="75000"/>
            </a:schemeClr>
          </a:glow>
        </a:effectLst>
        <a:scene3d>
          <a:camera prst="orthographicFront"/>
          <a:lightRig rig="sunrise" dir="t"/>
        </a:scene3d>
        <a:sp3d contourW="12700" prstMaterial="metal">
          <a:bevelT/>
          <a:bevelB/>
          <a:contourClr>
            <a:schemeClr val="bg1">
              <a:lumMod val="60000"/>
              <a:lumOff val="40000"/>
            </a:schemeClr>
          </a:contourClr>
        </a:sp3d>
      </dgm:spPr>
      <dgm:t>
        <a:bodyPr/>
        <a:lstStyle/>
        <a:p>
          <a:r>
            <a:rPr lang="en-US" sz="2000" dirty="0" err="1" smtClean="0">
              <a:latin typeface="Avenir Next"/>
            </a:rPr>
            <a:t>Hydractinia</a:t>
          </a:r>
          <a:r>
            <a:rPr lang="en-US" sz="2000" dirty="0" smtClean="0">
              <a:latin typeface="Avenir Next"/>
            </a:rPr>
            <a:t> can </a:t>
          </a:r>
          <a:r>
            <a:rPr lang="en-US" sz="2000" b="1" dirty="0" smtClean="0">
              <a:solidFill>
                <a:schemeClr val="accent3"/>
              </a:solidFill>
              <a:latin typeface="Avenir Next"/>
            </a:rPr>
            <a:t>regenerate</a:t>
          </a:r>
          <a:r>
            <a:rPr lang="en-US" sz="2000" dirty="0" smtClean="0">
              <a:latin typeface="Avenir Next"/>
            </a:rPr>
            <a:t> its head within 72 hours of being cut off.</a:t>
          </a:r>
          <a:endParaRPr lang="en-US" sz="2000" dirty="0">
            <a:latin typeface="Avenir Next"/>
          </a:endParaRPr>
        </a:p>
      </dgm:t>
    </dgm:pt>
    <dgm:pt modelId="{77AA1309-505B-104C-AD93-74064AB72742}" type="parTrans" cxnId="{364455C7-FBA8-4D44-AB26-9C7180B91FA5}">
      <dgm:prSet/>
      <dgm:spPr/>
      <dgm:t>
        <a:bodyPr/>
        <a:lstStyle/>
        <a:p>
          <a:endParaRPr lang="en-US"/>
        </a:p>
      </dgm:t>
    </dgm:pt>
    <dgm:pt modelId="{169C1519-8A9A-2245-83A1-6351FD5746E1}" type="sibTrans" cxnId="{364455C7-FBA8-4D44-AB26-9C7180B91FA5}">
      <dgm:prSet/>
      <dgm:spPr/>
      <dgm:t>
        <a:bodyPr/>
        <a:lstStyle/>
        <a:p>
          <a:endParaRPr lang="en-US"/>
        </a:p>
      </dgm:t>
    </dgm:pt>
    <dgm:pt modelId="{B9DBB7A4-CDBF-D94B-9450-65E9BF7587E7}" type="pres">
      <dgm:prSet presAssocID="{ABEF3F3D-7C2D-9647-BA93-9E0C9D2551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CE369F-5580-F04A-8400-EDD27A6736F4}" type="pres">
      <dgm:prSet presAssocID="{7BCD0B49-BB80-FE4D-B78B-B17822778E7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172F2-1F41-BF45-BE1A-FC477AF60147}" type="pres">
      <dgm:prSet presAssocID="{E6D052CF-DE99-7F48-9AAF-0323073268BF}" presName="spacer" presStyleCnt="0"/>
      <dgm:spPr/>
    </dgm:pt>
    <dgm:pt modelId="{4DBE6C11-8C6D-524A-8219-EAF0FFAA77F9}" type="pres">
      <dgm:prSet presAssocID="{A6F47916-B01E-B142-96DD-AEF96FAC4B35}" presName="parentText" presStyleLbl="node1" presStyleIdx="1" presStyleCnt="2" custLinFactY="6431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F9B60-4DD6-4FDF-9FDF-1AB9F4927A32}" type="presOf" srcId="{ABEF3F3D-7C2D-9647-BA93-9E0C9D2551CC}" destId="{B9DBB7A4-CDBF-D94B-9450-65E9BF7587E7}" srcOrd="0" destOrd="0" presId="urn:microsoft.com/office/officeart/2005/8/layout/vList2"/>
    <dgm:cxn modelId="{364455C7-FBA8-4D44-AB26-9C7180B91FA5}" srcId="{ABEF3F3D-7C2D-9647-BA93-9E0C9D2551CC}" destId="{A6F47916-B01E-B142-96DD-AEF96FAC4B35}" srcOrd="1" destOrd="0" parTransId="{77AA1309-505B-104C-AD93-74064AB72742}" sibTransId="{169C1519-8A9A-2245-83A1-6351FD5746E1}"/>
    <dgm:cxn modelId="{EA4F5D93-5D4C-4494-A5AF-4CBA72C63011}" type="presOf" srcId="{A6F47916-B01E-B142-96DD-AEF96FAC4B35}" destId="{4DBE6C11-8C6D-524A-8219-EAF0FFAA77F9}" srcOrd="0" destOrd="0" presId="urn:microsoft.com/office/officeart/2005/8/layout/vList2"/>
    <dgm:cxn modelId="{EB746B25-C573-1547-B3EF-D055E12115F2}" srcId="{ABEF3F3D-7C2D-9647-BA93-9E0C9D2551CC}" destId="{7BCD0B49-BB80-FE4D-B78B-B17822778E71}" srcOrd="0" destOrd="0" parTransId="{4CD57A14-AB5B-CF43-86C0-A2A29D563271}" sibTransId="{E6D052CF-DE99-7F48-9AAF-0323073268BF}"/>
    <dgm:cxn modelId="{2E0D8C1F-F7A4-4DB1-999F-FC41628CB26E}" type="presOf" srcId="{7BCD0B49-BB80-FE4D-B78B-B17822778E71}" destId="{84CE369F-5580-F04A-8400-EDD27A6736F4}" srcOrd="0" destOrd="0" presId="urn:microsoft.com/office/officeart/2005/8/layout/vList2"/>
    <dgm:cxn modelId="{ACF65A87-806C-49BB-86CD-47CC56E387BC}" type="presParOf" srcId="{B9DBB7A4-CDBF-D94B-9450-65E9BF7587E7}" destId="{84CE369F-5580-F04A-8400-EDD27A6736F4}" srcOrd="0" destOrd="0" presId="urn:microsoft.com/office/officeart/2005/8/layout/vList2"/>
    <dgm:cxn modelId="{EA65DF48-7CCC-4170-BFA2-85D8A0BB13A9}" type="presParOf" srcId="{B9DBB7A4-CDBF-D94B-9450-65E9BF7587E7}" destId="{C57172F2-1F41-BF45-BE1A-FC477AF60147}" srcOrd="1" destOrd="0" presId="urn:microsoft.com/office/officeart/2005/8/layout/vList2"/>
    <dgm:cxn modelId="{79D6555D-54C4-461E-AFC5-694B34CF6417}" type="presParOf" srcId="{B9DBB7A4-CDBF-D94B-9450-65E9BF7587E7}" destId="{4DBE6C11-8C6D-524A-8219-EAF0FFAA77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6E9D0B-44D5-0948-ADF7-86A9421DCA15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F334D-A456-3B4D-B1B1-F2217141CFAA}">
      <dgm:prSet phldrT="[Text]" custT="1"/>
      <dgm:spPr>
        <a:solidFill>
          <a:srgbClr val="FF6600"/>
        </a:solidFill>
        <a:effectLst>
          <a:glow rad="2032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Avenir Next"/>
            </a:rPr>
            <a:t>Hydractinia</a:t>
          </a:r>
          <a:r>
            <a:rPr lang="en-US" sz="2400" dirty="0" smtClean="0">
              <a:solidFill>
                <a:schemeClr val="tx1"/>
              </a:solidFill>
              <a:latin typeface="Avenir Next"/>
            </a:rPr>
            <a:t> have the correct genetic recipe for regeneration</a:t>
          </a:r>
          <a:endParaRPr lang="en-US" sz="2400" dirty="0">
            <a:solidFill>
              <a:schemeClr val="tx1"/>
            </a:solidFill>
            <a:latin typeface="Avenir Next"/>
          </a:endParaRPr>
        </a:p>
      </dgm:t>
    </dgm:pt>
    <dgm:pt modelId="{0B59715B-A023-864A-B9EF-6450B8D30A15}" type="parTrans" cxnId="{6ED9D400-3177-3341-B9D1-675A96EE69A5}">
      <dgm:prSet/>
      <dgm:spPr/>
      <dgm:t>
        <a:bodyPr/>
        <a:lstStyle/>
        <a:p>
          <a:endParaRPr lang="en-US"/>
        </a:p>
      </dgm:t>
    </dgm:pt>
    <dgm:pt modelId="{0028BCC6-F944-9845-91EE-5CA170E8C36D}" type="sibTrans" cxnId="{6ED9D400-3177-3341-B9D1-675A96EE69A5}">
      <dgm:prSet/>
      <dgm:spPr/>
      <dgm:t>
        <a:bodyPr/>
        <a:lstStyle/>
        <a:p>
          <a:endParaRPr lang="en-US"/>
        </a:p>
      </dgm:t>
    </dgm:pt>
    <dgm:pt modelId="{F16E36A2-4704-B344-97F9-398E7BEC3218}">
      <dgm:prSet custT="1"/>
      <dgm:spPr>
        <a:solidFill>
          <a:srgbClr val="CE4D0E"/>
        </a:solidFill>
        <a:effectLst>
          <a:glow rad="1524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venir Next"/>
            </a:rPr>
            <a:t>Specific genes get turned on and send signals to stem cells in the body</a:t>
          </a:r>
        </a:p>
      </dgm:t>
    </dgm:pt>
    <dgm:pt modelId="{F9B7CE90-C77D-5D40-B0BC-647E713E91AE}" type="parTrans" cxnId="{1389BEC7-E96C-8C49-94A5-034576DA16D0}">
      <dgm:prSet/>
      <dgm:spPr/>
      <dgm:t>
        <a:bodyPr/>
        <a:lstStyle/>
        <a:p>
          <a:endParaRPr lang="en-US"/>
        </a:p>
      </dgm:t>
    </dgm:pt>
    <dgm:pt modelId="{D970E364-B96B-D443-AF9C-761CBF2B411D}" type="sibTrans" cxnId="{1389BEC7-E96C-8C49-94A5-034576DA16D0}">
      <dgm:prSet/>
      <dgm:spPr/>
      <dgm:t>
        <a:bodyPr/>
        <a:lstStyle/>
        <a:p>
          <a:endParaRPr lang="en-US"/>
        </a:p>
      </dgm:t>
    </dgm:pt>
    <dgm:pt modelId="{2F47C29E-3158-A740-9F95-6166C331C4C6}">
      <dgm:prSet custT="1"/>
      <dgm:spPr>
        <a:solidFill>
          <a:srgbClr val="BC3B1B"/>
        </a:solidFill>
        <a:effectLst>
          <a:glow rad="1651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venir Next"/>
            </a:rPr>
            <a:t>These signals cause the stem cells to move (red arrows) to the area that needs </a:t>
          </a:r>
          <a:r>
            <a:rPr lang="en-US" sz="2200" b="1" dirty="0" smtClean="0">
              <a:solidFill>
                <a:srgbClr val="9BBB59"/>
              </a:solidFill>
              <a:latin typeface="Avenir Next"/>
            </a:rPr>
            <a:t>regeneration</a:t>
          </a:r>
          <a:endParaRPr lang="en-US" sz="2200" b="1" dirty="0">
            <a:solidFill>
              <a:srgbClr val="9BBB59"/>
            </a:solidFill>
            <a:latin typeface="Avenir Next"/>
          </a:endParaRPr>
        </a:p>
      </dgm:t>
    </dgm:pt>
    <dgm:pt modelId="{5F1036A4-03F3-8B42-9897-F70E8F02FD8C}" type="parTrans" cxnId="{AB511114-5E44-4B44-A013-B283DCAEB08A}">
      <dgm:prSet/>
      <dgm:spPr/>
      <dgm:t>
        <a:bodyPr/>
        <a:lstStyle/>
        <a:p>
          <a:endParaRPr lang="en-US"/>
        </a:p>
      </dgm:t>
    </dgm:pt>
    <dgm:pt modelId="{9E9B8B88-85A7-2447-9D8E-55100AECB0D6}" type="sibTrans" cxnId="{AB511114-5E44-4B44-A013-B283DCAEB08A}">
      <dgm:prSet/>
      <dgm:spPr/>
      <dgm:t>
        <a:bodyPr/>
        <a:lstStyle/>
        <a:p>
          <a:endParaRPr lang="en-US"/>
        </a:p>
      </dgm:t>
    </dgm:pt>
    <dgm:pt modelId="{5948484C-61D8-6B44-A305-016A3D6612E9}" type="pres">
      <dgm:prSet presAssocID="{976E9D0B-44D5-0948-ADF7-86A9421DCA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68D324-870A-144C-BAAA-7EA95EED5391}" type="pres">
      <dgm:prSet presAssocID="{E06F334D-A456-3B4D-B1B1-F2217141CFAA}" presName="vertOne" presStyleCnt="0"/>
      <dgm:spPr/>
    </dgm:pt>
    <dgm:pt modelId="{B6602DB7-FC29-8B40-A904-5C7F93B779FA}" type="pres">
      <dgm:prSet presAssocID="{E06F334D-A456-3B4D-B1B1-F2217141CFAA}" presName="txOne" presStyleLbl="node0" presStyleIdx="0" presStyleCnt="3" custScaleX="171982" custLinFactNeighborX="-10466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A16C6-1BD9-A04F-AED6-460DFDB274D4}" type="pres">
      <dgm:prSet presAssocID="{E06F334D-A456-3B4D-B1B1-F2217141CFAA}" presName="horzOne" presStyleCnt="0"/>
      <dgm:spPr/>
    </dgm:pt>
    <dgm:pt modelId="{DFB5DB21-0C1D-5043-A33C-4E143A79ECB9}" type="pres">
      <dgm:prSet presAssocID="{0028BCC6-F944-9845-91EE-5CA170E8C36D}" presName="sibSpaceOne" presStyleCnt="0"/>
      <dgm:spPr/>
    </dgm:pt>
    <dgm:pt modelId="{875FC3F8-E5E4-7049-A035-94DF358C9A8F}" type="pres">
      <dgm:prSet presAssocID="{F16E36A2-4704-B344-97F9-398E7BEC3218}" presName="vertOne" presStyleCnt="0"/>
      <dgm:spPr/>
    </dgm:pt>
    <dgm:pt modelId="{550A4BA1-9BEF-CE4B-B990-A96AC8BCFC1F}" type="pres">
      <dgm:prSet presAssocID="{F16E36A2-4704-B344-97F9-398E7BEC3218}" presName="txOne" presStyleLbl="node0" presStyleIdx="1" presStyleCnt="3" custScaleX="1287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787055-3E82-9746-B812-E3CCF630187C}" type="pres">
      <dgm:prSet presAssocID="{F16E36A2-4704-B344-97F9-398E7BEC3218}" presName="horzOne" presStyleCnt="0"/>
      <dgm:spPr/>
    </dgm:pt>
    <dgm:pt modelId="{8A03453F-1154-F24A-BBA7-DD816E905271}" type="pres">
      <dgm:prSet presAssocID="{D970E364-B96B-D443-AF9C-761CBF2B411D}" presName="sibSpaceOne" presStyleCnt="0"/>
      <dgm:spPr/>
    </dgm:pt>
    <dgm:pt modelId="{61D2CA85-2143-5E41-A55A-4394A3E9313A}" type="pres">
      <dgm:prSet presAssocID="{2F47C29E-3158-A740-9F95-6166C331C4C6}" presName="vertOne" presStyleCnt="0"/>
      <dgm:spPr/>
    </dgm:pt>
    <dgm:pt modelId="{71F9747B-9052-4D49-8DD5-FBC450328E27}" type="pres">
      <dgm:prSet presAssocID="{2F47C29E-3158-A740-9F95-6166C331C4C6}" presName="txOne" presStyleLbl="node0" presStyleIdx="2" presStyleCnt="3" custScaleX="177952" custLinFactNeighborX="188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DEC498-E205-2944-BC46-7CCDADBB821C}" type="pres">
      <dgm:prSet presAssocID="{2F47C29E-3158-A740-9F95-6166C331C4C6}" presName="horzOne" presStyleCnt="0"/>
      <dgm:spPr/>
    </dgm:pt>
  </dgm:ptLst>
  <dgm:cxnLst>
    <dgm:cxn modelId="{1389BEC7-E96C-8C49-94A5-034576DA16D0}" srcId="{976E9D0B-44D5-0948-ADF7-86A9421DCA15}" destId="{F16E36A2-4704-B344-97F9-398E7BEC3218}" srcOrd="1" destOrd="0" parTransId="{F9B7CE90-C77D-5D40-B0BC-647E713E91AE}" sibTransId="{D970E364-B96B-D443-AF9C-761CBF2B411D}"/>
    <dgm:cxn modelId="{3BFE9F51-F6AB-0D47-9072-DEC3DD3B5C05}" type="presOf" srcId="{E06F334D-A456-3B4D-B1B1-F2217141CFAA}" destId="{B6602DB7-FC29-8B40-A904-5C7F93B779FA}" srcOrd="0" destOrd="0" presId="urn:microsoft.com/office/officeart/2005/8/layout/hierarchy4"/>
    <dgm:cxn modelId="{AB511114-5E44-4B44-A013-B283DCAEB08A}" srcId="{976E9D0B-44D5-0948-ADF7-86A9421DCA15}" destId="{2F47C29E-3158-A740-9F95-6166C331C4C6}" srcOrd="2" destOrd="0" parTransId="{5F1036A4-03F3-8B42-9897-F70E8F02FD8C}" sibTransId="{9E9B8B88-85A7-2447-9D8E-55100AECB0D6}"/>
    <dgm:cxn modelId="{47ADBF6C-582F-C841-82EA-B66804AF747A}" type="presOf" srcId="{F16E36A2-4704-B344-97F9-398E7BEC3218}" destId="{550A4BA1-9BEF-CE4B-B990-A96AC8BCFC1F}" srcOrd="0" destOrd="0" presId="urn:microsoft.com/office/officeart/2005/8/layout/hierarchy4"/>
    <dgm:cxn modelId="{AA5D8B2E-83C8-2A4D-A6EB-D36FCF13B29C}" type="presOf" srcId="{2F47C29E-3158-A740-9F95-6166C331C4C6}" destId="{71F9747B-9052-4D49-8DD5-FBC450328E27}" srcOrd="0" destOrd="0" presId="urn:microsoft.com/office/officeart/2005/8/layout/hierarchy4"/>
    <dgm:cxn modelId="{6ED9D400-3177-3341-B9D1-675A96EE69A5}" srcId="{976E9D0B-44D5-0948-ADF7-86A9421DCA15}" destId="{E06F334D-A456-3B4D-B1B1-F2217141CFAA}" srcOrd="0" destOrd="0" parTransId="{0B59715B-A023-864A-B9EF-6450B8D30A15}" sibTransId="{0028BCC6-F944-9845-91EE-5CA170E8C36D}"/>
    <dgm:cxn modelId="{347202AD-4A21-C843-A4BA-0F831A64B62E}" type="presOf" srcId="{976E9D0B-44D5-0948-ADF7-86A9421DCA15}" destId="{5948484C-61D8-6B44-A305-016A3D6612E9}" srcOrd="0" destOrd="0" presId="urn:microsoft.com/office/officeart/2005/8/layout/hierarchy4"/>
    <dgm:cxn modelId="{DA3FC18E-17F0-8347-B803-B4684C043592}" type="presParOf" srcId="{5948484C-61D8-6B44-A305-016A3D6612E9}" destId="{9E68D324-870A-144C-BAAA-7EA95EED5391}" srcOrd="0" destOrd="0" presId="urn:microsoft.com/office/officeart/2005/8/layout/hierarchy4"/>
    <dgm:cxn modelId="{14F71925-D588-414D-9B18-659C54AE41D0}" type="presParOf" srcId="{9E68D324-870A-144C-BAAA-7EA95EED5391}" destId="{B6602DB7-FC29-8B40-A904-5C7F93B779FA}" srcOrd="0" destOrd="0" presId="urn:microsoft.com/office/officeart/2005/8/layout/hierarchy4"/>
    <dgm:cxn modelId="{EE514D94-FA51-424F-9213-944D7CE25041}" type="presParOf" srcId="{9E68D324-870A-144C-BAAA-7EA95EED5391}" destId="{472A16C6-1BD9-A04F-AED6-460DFDB274D4}" srcOrd="1" destOrd="0" presId="urn:microsoft.com/office/officeart/2005/8/layout/hierarchy4"/>
    <dgm:cxn modelId="{62C2992C-ED24-DB46-BD19-C2AAD90D052B}" type="presParOf" srcId="{5948484C-61D8-6B44-A305-016A3D6612E9}" destId="{DFB5DB21-0C1D-5043-A33C-4E143A79ECB9}" srcOrd="1" destOrd="0" presId="urn:microsoft.com/office/officeart/2005/8/layout/hierarchy4"/>
    <dgm:cxn modelId="{5B76AD3D-EEFD-3640-84D8-C0E5A67F764F}" type="presParOf" srcId="{5948484C-61D8-6B44-A305-016A3D6612E9}" destId="{875FC3F8-E5E4-7049-A035-94DF358C9A8F}" srcOrd="2" destOrd="0" presId="urn:microsoft.com/office/officeart/2005/8/layout/hierarchy4"/>
    <dgm:cxn modelId="{FB9A09F6-B60D-6342-A356-C549C1289360}" type="presParOf" srcId="{875FC3F8-E5E4-7049-A035-94DF358C9A8F}" destId="{550A4BA1-9BEF-CE4B-B990-A96AC8BCFC1F}" srcOrd="0" destOrd="0" presId="urn:microsoft.com/office/officeart/2005/8/layout/hierarchy4"/>
    <dgm:cxn modelId="{1E5CF4D6-948E-5841-B557-A16EA4B91524}" type="presParOf" srcId="{875FC3F8-E5E4-7049-A035-94DF358C9A8F}" destId="{25787055-3E82-9746-B812-E3CCF630187C}" srcOrd="1" destOrd="0" presId="urn:microsoft.com/office/officeart/2005/8/layout/hierarchy4"/>
    <dgm:cxn modelId="{06C4A425-F820-EA46-9F2D-12B3C1D73CEF}" type="presParOf" srcId="{5948484C-61D8-6B44-A305-016A3D6612E9}" destId="{8A03453F-1154-F24A-BBA7-DD816E905271}" srcOrd="3" destOrd="0" presId="urn:microsoft.com/office/officeart/2005/8/layout/hierarchy4"/>
    <dgm:cxn modelId="{AAB43994-E7EF-AF4F-8E89-82EC8034EDDD}" type="presParOf" srcId="{5948484C-61D8-6B44-A305-016A3D6612E9}" destId="{61D2CA85-2143-5E41-A55A-4394A3E9313A}" srcOrd="4" destOrd="0" presId="urn:microsoft.com/office/officeart/2005/8/layout/hierarchy4"/>
    <dgm:cxn modelId="{47DCBE7B-704D-614C-A44C-C6020901E50E}" type="presParOf" srcId="{61D2CA85-2143-5E41-A55A-4394A3E9313A}" destId="{71F9747B-9052-4D49-8DD5-FBC450328E27}" srcOrd="0" destOrd="0" presId="urn:microsoft.com/office/officeart/2005/8/layout/hierarchy4"/>
    <dgm:cxn modelId="{DDCDB060-E585-6949-81CE-FA0400E171AD}" type="presParOf" srcId="{61D2CA85-2143-5E41-A55A-4394A3E9313A}" destId="{C5DEC498-E205-2944-BC46-7CCDADBB821C}" srcOrd="1" destOrd="0" presId="urn:microsoft.com/office/officeart/2005/8/layout/hierarchy4"/>
  </dgm:cxnLst>
  <dgm:bg>
    <a:effectLst>
      <a:glow rad="139700">
        <a:srgbClr val="FFFF00">
          <a:alpha val="75000"/>
        </a:srgb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5BC260-9293-D347-90A5-9D81F153A380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43475-2D03-F94D-974A-0957980274B1}">
      <dgm:prSet phldrT="[Text]" custT="1"/>
      <dgm:spPr>
        <a:solidFill>
          <a:srgbClr val="759F23"/>
        </a:solidFill>
        <a:effectLst>
          <a:glow rad="165100">
            <a:schemeClr val="accent3">
              <a:alpha val="75000"/>
            </a:schemeClr>
          </a:glow>
        </a:effectLst>
        <a:scene3d>
          <a:camera prst="orthographicFront"/>
          <a:lightRig rig="threePt" dir="t"/>
        </a:scene3d>
        <a:sp3d prstMaterial="metal">
          <a:bevelT w="158750" h="152400" prst="relaxedInset"/>
          <a:bevelB w="146050" h="152400" prst="relaxedInset"/>
        </a:sp3d>
      </dgm:spPr>
      <dgm:t>
        <a:bodyPr/>
        <a:lstStyle/>
        <a:p>
          <a:r>
            <a:rPr lang="en-US" sz="1600" dirty="0" smtClean="0">
              <a:latin typeface="Avenir Next"/>
            </a:rPr>
            <a:t>In an uninjured </a:t>
          </a:r>
          <a:r>
            <a:rPr lang="en-US" sz="1600" dirty="0" err="1" smtClean="0">
              <a:latin typeface="Avenir Next"/>
            </a:rPr>
            <a:t>Hydractinia</a:t>
          </a:r>
          <a:r>
            <a:rPr lang="en-US" sz="1600" dirty="0" smtClean="0">
              <a:latin typeface="Avenir Next"/>
            </a:rPr>
            <a:t> the stem cells (green) are located on the bottom</a:t>
          </a:r>
          <a:endParaRPr lang="en-US" sz="1600" dirty="0"/>
        </a:p>
      </dgm:t>
    </dgm:pt>
    <dgm:pt modelId="{B5F36CEF-FFBC-AE4F-BF14-FC2FA0DBEAEF}" type="parTrans" cxnId="{C1E9DB53-3025-1F4E-993E-F0914F3DD214}">
      <dgm:prSet/>
      <dgm:spPr/>
      <dgm:t>
        <a:bodyPr/>
        <a:lstStyle/>
        <a:p>
          <a:endParaRPr lang="en-US"/>
        </a:p>
      </dgm:t>
    </dgm:pt>
    <dgm:pt modelId="{9FE6756B-1B64-714D-B1BD-16A54BC3BBA8}" type="sibTrans" cxnId="{C1E9DB53-3025-1F4E-993E-F0914F3DD214}">
      <dgm:prSet/>
      <dgm:spPr>
        <a:solidFill>
          <a:srgbClr val="0002D1"/>
        </a:solidFill>
        <a:effectLst>
          <a:glow rad="101600">
            <a:schemeClr val="accent5">
              <a:alpha val="75000"/>
            </a:schemeClr>
          </a:glow>
        </a:effectLst>
        <a:scene3d>
          <a:camera prst="orthographicFront"/>
          <a:lightRig rig="threePt" dir="t"/>
        </a:scene3d>
        <a:sp3d contourW="12700" prstMaterial="plastic">
          <a:bevelT/>
          <a:bevelB/>
          <a:contourClr>
            <a:schemeClr val="bg2">
              <a:lumMod val="60000"/>
              <a:lumOff val="40000"/>
            </a:schemeClr>
          </a:contourClr>
        </a:sp3d>
      </dgm:spPr>
      <dgm:t>
        <a:bodyPr/>
        <a:lstStyle/>
        <a:p>
          <a:endParaRPr lang="en-US"/>
        </a:p>
      </dgm:t>
    </dgm:pt>
    <dgm:pt modelId="{B2F10EDF-6265-534D-944C-898D5CC65950}">
      <dgm:prSet phldrT="[Text]" custT="1"/>
      <dgm:spPr>
        <a:solidFill>
          <a:srgbClr val="759F23"/>
        </a:solidFill>
        <a:effectLst>
          <a:glow rad="127000">
            <a:schemeClr val="accent3">
              <a:alpha val="75000"/>
            </a:schemeClr>
          </a:glow>
        </a:effectLst>
        <a:scene3d>
          <a:camera prst="orthographicFront"/>
          <a:lightRig rig="threePt" dir="t"/>
        </a:scene3d>
        <a:sp3d prstMaterial="metal">
          <a:bevelT w="114300" prst="artDeco"/>
          <a:bevelB w="114300" prst="artDeco"/>
        </a:sp3d>
      </dgm:spPr>
      <dgm:t>
        <a:bodyPr/>
        <a:lstStyle/>
        <a:p>
          <a:r>
            <a:rPr lang="en-US" sz="1600" dirty="0" smtClean="0">
              <a:latin typeface="Avenir Next"/>
            </a:rPr>
            <a:t>When the head is cut off the stem cells (green) begin to move to the injured head to start regeneration</a:t>
          </a:r>
          <a:endParaRPr lang="en-US" sz="1600" dirty="0"/>
        </a:p>
      </dgm:t>
    </dgm:pt>
    <dgm:pt modelId="{5607043A-D7E9-4447-A69E-2FE0ED761ABD}" type="parTrans" cxnId="{CA24C34C-7939-434F-9950-12844258D9D9}">
      <dgm:prSet/>
      <dgm:spPr/>
      <dgm:t>
        <a:bodyPr/>
        <a:lstStyle/>
        <a:p>
          <a:endParaRPr lang="en-US"/>
        </a:p>
      </dgm:t>
    </dgm:pt>
    <dgm:pt modelId="{DD3353C2-1022-E346-A065-068992BCABCC}" type="sibTrans" cxnId="{CA24C34C-7939-434F-9950-12844258D9D9}">
      <dgm:prSet/>
      <dgm:spPr>
        <a:solidFill>
          <a:srgbClr val="0002D1"/>
        </a:solidFill>
        <a:scene3d>
          <a:camera prst="orthographicFront"/>
          <a:lightRig rig="threePt" dir="t"/>
        </a:scene3d>
        <a:sp3d contourW="12700" prstMaterial="plastic">
          <a:bevelT/>
          <a:bevelB/>
          <a:contourClr>
            <a:schemeClr val="bg2">
              <a:lumMod val="60000"/>
              <a:lumOff val="40000"/>
            </a:schemeClr>
          </a:contourClr>
        </a:sp3d>
      </dgm:spPr>
      <dgm:t>
        <a:bodyPr/>
        <a:lstStyle/>
        <a:p>
          <a:endParaRPr lang="en-US" dirty="0"/>
        </a:p>
      </dgm:t>
    </dgm:pt>
    <dgm:pt modelId="{30554F46-6336-2140-A08D-59D35445A893}">
      <dgm:prSet phldrT="[Text]" custT="1"/>
      <dgm:spPr>
        <a:solidFill>
          <a:srgbClr val="0002D1"/>
        </a:solidFill>
        <a:effectLst>
          <a:glow rad="139700">
            <a:schemeClr val="accent5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 prstMaterial="plastic">
          <a:bevelT w="146050" h="139700" prst="artDeco"/>
          <a:bevelB w="146050" h="139700" prst="artDeco"/>
        </a:sp3d>
      </dgm:spPr>
      <dgm:t>
        <a:bodyPr/>
        <a:lstStyle/>
        <a:p>
          <a:r>
            <a:rPr lang="en-US" sz="1600" b="1" i="0" dirty="0" smtClean="0">
              <a:solidFill>
                <a:schemeClr val="accent3"/>
              </a:solidFill>
              <a:latin typeface="Avenir Next"/>
            </a:rPr>
            <a:t>Regeneration</a:t>
          </a:r>
          <a:r>
            <a:rPr lang="en-US" sz="1600" dirty="0" smtClean="0">
              <a:latin typeface="Avenir Next"/>
            </a:rPr>
            <a:t> occurs when stem cells arrive and multiply</a:t>
          </a:r>
          <a:endParaRPr lang="en-US" sz="1600" dirty="0"/>
        </a:p>
      </dgm:t>
    </dgm:pt>
    <dgm:pt modelId="{3E896E29-E3A2-5E41-9BD1-8CCD6573A16D}" type="parTrans" cxnId="{13491266-834F-154C-8F97-12C2DB68A299}">
      <dgm:prSet/>
      <dgm:spPr/>
      <dgm:t>
        <a:bodyPr/>
        <a:lstStyle/>
        <a:p>
          <a:endParaRPr lang="en-US"/>
        </a:p>
      </dgm:t>
    </dgm:pt>
    <dgm:pt modelId="{76653727-F954-F145-9AE5-E3A3B32ECBCB}" type="sibTrans" cxnId="{13491266-834F-154C-8F97-12C2DB68A299}">
      <dgm:prSet/>
      <dgm:spPr/>
      <dgm:t>
        <a:bodyPr/>
        <a:lstStyle/>
        <a:p>
          <a:endParaRPr lang="en-US"/>
        </a:p>
      </dgm:t>
    </dgm:pt>
    <dgm:pt modelId="{DD7C6D8F-7F74-9A48-B741-70770FF8A264}" type="pres">
      <dgm:prSet presAssocID="{685BC260-9293-D347-90A5-9D81F153A3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E4DEA9-210B-BC4F-A4C4-2A0DFC1CFDA9}" type="pres">
      <dgm:prSet presAssocID="{3CA43475-2D03-F94D-974A-0957980274B1}" presName="node" presStyleLbl="node1" presStyleIdx="0" presStyleCnt="3" custScaleX="95416" custLinFactNeighborX="-496" custLinFactNeighborY="-6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891BC-72F9-7241-B38B-5D3A6E01F9CD}" type="pres">
      <dgm:prSet presAssocID="{9FE6756B-1B64-714D-B1BD-16A54BC3BBA8}" presName="sibTrans" presStyleLbl="sibTrans2D1" presStyleIdx="0" presStyleCnt="2" custScaleX="168948" custScaleY="72181" custLinFactNeighborX="281" custLinFactNeighborY="-16686"/>
      <dgm:spPr/>
      <dgm:t>
        <a:bodyPr/>
        <a:lstStyle/>
        <a:p>
          <a:endParaRPr lang="en-US"/>
        </a:p>
      </dgm:t>
    </dgm:pt>
    <dgm:pt modelId="{38E8BAEC-9205-1144-ADF7-42B8201BE22D}" type="pres">
      <dgm:prSet presAssocID="{9FE6756B-1B64-714D-B1BD-16A54BC3BBA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3FF71A1-B70B-8248-858A-09676133F367}" type="pres">
      <dgm:prSet presAssocID="{B2F10EDF-6265-534D-944C-898D5CC65950}" presName="node" presStyleLbl="node1" presStyleIdx="1" presStyleCnt="3" custScaleX="110265" custLinFactX="5259" custLinFactNeighborX="100000" custLinFactNeighborY="-6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A878D-41E0-BE42-8E0C-92DED7666956}" type="pres">
      <dgm:prSet presAssocID="{DD3353C2-1022-E346-A065-068992BCABCC}" presName="sibTrans" presStyleLbl="sibTrans2D1" presStyleIdx="1" presStyleCnt="2" custScaleX="184222" custScaleY="85029" custLinFactNeighborX="-9938" custLinFactNeighborY="2011"/>
      <dgm:spPr/>
      <dgm:t>
        <a:bodyPr/>
        <a:lstStyle/>
        <a:p>
          <a:endParaRPr lang="en-US"/>
        </a:p>
      </dgm:t>
    </dgm:pt>
    <dgm:pt modelId="{38567903-A522-7E44-93EA-F7089FB8DD74}" type="pres">
      <dgm:prSet presAssocID="{DD3353C2-1022-E346-A065-068992BCABC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CB79495-3266-C641-8F27-FDC06D9E95A0}" type="pres">
      <dgm:prSet presAssocID="{30554F46-6336-2140-A08D-59D35445A893}" presName="node" presStyleLbl="node1" presStyleIdx="2" presStyleCnt="3" custScaleX="91248" custLinFactNeighborX="-28983" custLinFactNeighborY="-6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62961-32EF-3D4F-8C20-249F879580AF}" type="presOf" srcId="{9FE6756B-1B64-714D-B1BD-16A54BC3BBA8}" destId="{5CB891BC-72F9-7241-B38B-5D3A6E01F9CD}" srcOrd="0" destOrd="0" presId="urn:microsoft.com/office/officeart/2005/8/layout/process1"/>
    <dgm:cxn modelId="{CA24C34C-7939-434F-9950-12844258D9D9}" srcId="{685BC260-9293-D347-90A5-9D81F153A380}" destId="{B2F10EDF-6265-534D-944C-898D5CC65950}" srcOrd="1" destOrd="0" parTransId="{5607043A-D7E9-4447-A69E-2FE0ED761ABD}" sibTransId="{DD3353C2-1022-E346-A065-068992BCABCC}"/>
    <dgm:cxn modelId="{C1E9DB53-3025-1F4E-993E-F0914F3DD214}" srcId="{685BC260-9293-D347-90A5-9D81F153A380}" destId="{3CA43475-2D03-F94D-974A-0957980274B1}" srcOrd="0" destOrd="0" parTransId="{B5F36CEF-FFBC-AE4F-BF14-FC2FA0DBEAEF}" sibTransId="{9FE6756B-1B64-714D-B1BD-16A54BC3BBA8}"/>
    <dgm:cxn modelId="{88B68300-E97D-9646-A7D1-15E3522CD123}" type="presOf" srcId="{3CA43475-2D03-F94D-974A-0957980274B1}" destId="{44E4DEA9-210B-BC4F-A4C4-2A0DFC1CFDA9}" srcOrd="0" destOrd="0" presId="urn:microsoft.com/office/officeart/2005/8/layout/process1"/>
    <dgm:cxn modelId="{FAF3BC09-252D-6440-9D8B-C1D6F0225468}" type="presOf" srcId="{B2F10EDF-6265-534D-944C-898D5CC65950}" destId="{A3FF71A1-B70B-8248-858A-09676133F367}" srcOrd="0" destOrd="0" presId="urn:microsoft.com/office/officeart/2005/8/layout/process1"/>
    <dgm:cxn modelId="{B6EFF03F-AD57-A346-A572-192083E08185}" type="presOf" srcId="{DD3353C2-1022-E346-A065-068992BCABCC}" destId="{B51A878D-41E0-BE42-8E0C-92DED7666956}" srcOrd="0" destOrd="0" presId="urn:microsoft.com/office/officeart/2005/8/layout/process1"/>
    <dgm:cxn modelId="{766852A6-FD51-7D4E-BC4F-3232A96EF688}" type="presOf" srcId="{685BC260-9293-D347-90A5-9D81F153A380}" destId="{DD7C6D8F-7F74-9A48-B741-70770FF8A264}" srcOrd="0" destOrd="0" presId="urn:microsoft.com/office/officeart/2005/8/layout/process1"/>
    <dgm:cxn modelId="{13491266-834F-154C-8F97-12C2DB68A299}" srcId="{685BC260-9293-D347-90A5-9D81F153A380}" destId="{30554F46-6336-2140-A08D-59D35445A893}" srcOrd="2" destOrd="0" parTransId="{3E896E29-E3A2-5E41-9BD1-8CCD6573A16D}" sibTransId="{76653727-F954-F145-9AE5-E3A3B32ECBCB}"/>
    <dgm:cxn modelId="{9DF58AF5-03AF-AC47-8527-D57150342D6E}" type="presOf" srcId="{9FE6756B-1B64-714D-B1BD-16A54BC3BBA8}" destId="{38E8BAEC-9205-1144-ADF7-42B8201BE22D}" srcOrd="1" destOrd="0" presId="urn:microsoft.com/office/officeart/2005/8/layout/process1"/>
    <dgm:cxn modelId="{26FA495B-8C05-4448-8927-8C09A7C6B9A2}" type="presOf" srcId="{DD3353C2-1022-E346-A065-068992BCABCC}" destId="{38567903-A522-7E44-93EA-F7089FB8DD74}" srcOrd="1" destOrd="0" presId="urn:microsoft.com/office/officeart/2005/8/layout/process1"/>
    <dgm:cxn modelId="{379B15F7-315A-1641-B400-BE333A2DB751}" type="presOf" srcId="{30554F46-6336-2140-A08D-59D35445A893}" destId="{FCB79495-3266-C641-8F27-FDC06D9E95A0}" srcOrd="0" destOrd="0" presId="urn:microsoft.com/office/officeart/2005/8/layout/process1"/>
    <dgm:cxn modelId="{C5DEC331-89ED-C146-9CF2-E4C582ED56FD}" type="presParOf" srcId="{DD7C6D8F-7F74-9A48-B741-70770FF8A264}" destId="{44E4DEA9-210B-BC4F-A4C4-2A0DFC1CFDA9}" srcOrd="0" destOrd="0" presId="urn:microsoft.com/office/officeart/2005/8/layout/process1"/>
    <dgm:cxn modelId="{43D313CE-0D4E-114B-8680-C147F7797CE0}" type="presParOf" srcId="{DD7C6D8F-7F74-9A48-B741-70770FF8A264}" destId="{5CB891BC-72F9-7241-B38B-5D3A6E01F9CD}" srcOrd="1" destOrd="0" presId="urn:microsoft.com/office/officeart/2005/8/layout/process1"/>
    <dgm:cxn modelId="{669FF355-408C-D348-878F-A40BC818B3FE}" type="presParOf" srcId="{5CB891BC-72F9-7241-B38B-5D3A6E01F9CD}" destId="{38E8BAEC-9205-1144-ADF7-42B8201BE22D}" srcOrd="0" destOrd="0" presId="urn:microsoft.com/office/officeart/2005/8/layout/process1"/>
    <dgm:cxn modelId="{AB0419FB-480C-3944-A02E-7F6CF6D978D4}" type="presParOf" srcId="{DD7C6D8F-7F74-9A48-B741-70770FF8A264}" destId="{A3FF71A1-B70B-8248-858A-09676133F367}" srcOrd="2" destOrd="0" presId="urn:microsoft.com/office/officeart/2005/8/layout/process1"/>
    <dgm:cxn modelId="{136B29D9-8E2A-B749-8091-2E5F5B278116}" type="presParOf" srcId="{DD7C6D8F-7F74-9A48-B741-70770FF8A264}" destId="{B51A878D-41E0-BE42-8E0C-92DED7666956}" srcOrd="3" destOrd="0" presId="urn:microsoft.com/office/officeart/2005/8/layout/process1"/>
    <dgm:cxn modelId="{6C79A9A1-6A9A-184B-90AA-4F0CE2003D01}" type="presParOf" srcId="{B51A878D-41E0-BE42-8E0C-92DED7666956}" destId="{38567903-A522-7E44-93EA-F7089FB8DD74}" srcOrd="0" destOrd="0" presId="urn:microsoft.com/office/officeart/2005/8/layout/process1"/>
    <dgm:cxn modelId="{41ABBCBE-43B2-4747-806B-74C8E402BFB8}" type="presParOf" srcId="{DD7C6D8F-7F74-9A48-B741-70770FF8A264}" destId="{FCB79495-3266-C641-8F27-FDC06D9E95A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664324-4E25-6C41-879B-F00A9B17C9FD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97F3A5-2BA4-EF43-AA24-8F97BEC0A222}">
      <dgm:prSet custT="1"/>
      <dgm:spPr>
        <a:solidFill>
          <a:srgbClr val="FD66FE">
            <a:alpha val="25000"/>
          </a:srgbClr>
        </a:solidFill>
        <a:ln>
          <a:gradFill flip="none" rotWithShape="1">
            <a:gsLst>
              <a:gs pos="6100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</a:ln>
        <a:effectLst>
          <a:glow rad="317500">
            <a:schemeClr val="tx1">
              <a:alpha val="20000"/>
            </a:schemeClr>
          </a:glow>
        </a:effectLst>
        <a:scene3d>
          <a:camera prst="orthographicFront"/>
          <a:lightRig rig="threePt" dir="t"/>
        </a:scene3d>
        <a:sp3d contourW="12700" prstMaterial="softEdge">
          <a:bevelT w="171450" h="165100"/>
          <a:bevelB w="152400" h="165100"/>
          <a:contourClr>
            <a:srgbClr val="FD66FE"/>
          </a:contourClr>
        </a:sp3d>
      </dgm:spPr>
      <dgm:t>
        <a:bodyPr/>
        <a:lstStyle/>
        <a:p>
          <a:pPr rtl="0"/>
          <a:r>
            <a:rPr lang="en-IE" sz="2200" dirty="0" smtClean="0">
              <a:latin typeface="Avenir Next"/>
            </a:rPr>
            <a:t>Blood stem cells are found in your bone marrow in the middle of your bones</a:t>
          </a:r>
          <a:endParaRPr lang="en-IE" sz="2200" dirty="0">
            <a:latin typeface="Avenir Next"/>
          </a:endParaRPr>
        </a:p>
      </dgm:t>
    </dgm:pt>
    <dgm:pt modelId="{F17C2CDD-E3FA-DE42-8A2C-A2B79F8A408D}" type="parTrans" cxnId="{E7E420B4-FF08-9440-8361-88B712417083}">
      <dgm:prSet/>
      <dgm:spPr/>
      <dgm:t>
        <a:bodyPr/>
        <a:lstStyle/>
        <a:p>
          <a:endParaRPr lang="en-US"/>
        </a:p>
      </dgm:t>
    </dgm:pt>
    <dgm:pt modelId="{12B4795D-0F9D-6E47-A93A-DBF0B942E530}" type="sibTrans" cxnId="{E7E420B4-FF08-9440-8361-88B71241708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306AA25-34BA-1744-9773-E3F62E85758A}">
      <dgm:prSet custT="1"/>
      <dgm:spPr>
        <a:solidFill>
          <a:schemeClr val="accent4">
            <a:lumMod val="75000"/>
            <a:alpha val="34000"/>
          </a:schemeClr>
        </a:solidFill>
        <a:ln>
          <a:solidFill>
            <a:srgbClr val="FF6600"/>
          </a:solidFill>
        </a:ln>
        <a:effectLst>
          <a:glow rad="317500">
            <a:schemeClr val="accent5">
              <a:lumMod val="20000"/>
              <a:lumOff val="80000"/>
              <a:alpha val="33000"/>
            </a:schemeClr>
          </a:glow>
        </a:effectLst>
        <a:scene3d>
          <a:camera prst="orthographicFront"/>
          <a:lightRig rig="twoPt" dir="t"/>
        </a:scene3d>
        <a:sp3d contourW="12700" prstMaterial="metal">
          <a:bevelT w="184150" h="184150"/>
          <a:bevelB w="171450" h="171450"/>
          <a:contourClr>
            <a:srgbClr val="C843FF"/>
          </a:contourClr>
        </a:sp3d>
      </dgm:spPr>
      <dgm:t>
        <a:bodyPr/>
        <a:lstStyle/>
        <a:p>
          <a:pPr rtl="0"/>
          <a:r>
            <a:rPr lang="en-US" sz="2200" dirty="0" smtClean="0">
              <a:latin typeface="Avenir Next"/>
            </a:rPr>
            <a:t>Blood stem cells can differentiate into more </a:t>
          </a:r>
          <a:r>
            <a:rPr lang="en-US" sz="2200" dirty="0" err="1" smtClean="0">
              <a:latin typeface="Avenir Next"/>
            </a:rPr>
            <a:t>specialised</a:t>
          </a:r>
          <a:r>
            <a:rPr lang="en-US" sz="2200" dirty="0" smtClean="0">
              <a:latin typeface="Avenir Next"/>
            </a:rPr>
            <a:t> cells such as </a:t>
          </a:r>
          <a:r>
            <a:rPr lang="en-US" sz="2200" b="1" dirty="0" smtClean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Avenir Next"/>
            </a:rPr>
            <a:t>red</a:t>
          </a:r>
          <a:r>
            <a:rPr lang="en-US" sz="2200" dirty="0" smtClean="0">
              <a:latin typeface="Avenir Next"/>
            </a:rPr>
            <a:t> blood cells</a:t>
          </a:r>
          <a:endParaRPr lang="en-US" sz="2200" dirty="0">
            <a:latin typeface="Avenir Next"/>
          </a:endParaRPr>
        </a:p>
      </dgm:t>
    </dgm:pt>
    <dgm:pt modelId="{7C954333-3BAC-2F4F-A3FF-6E8DFDE05BDE}" type="parTrans" cxnId="{3E32F6D5-F0F2-464D-AAAE-63D482BEE56D}">
      <dgm:prSet/>
      <dgm:spPr/>
      <dgm:t>
        <a:bodyPr/>
        <a:lstStyle/>
        <a:p>
          <a:endParaRPr lang="en-US"/>
        </a:p>
      </dgm:t>
    </dgm:pt>
    <dgm:pt modelId="{112CD519-D972-BA46-95DE-3285C99BC260}" type="sibTrans" cxnId="{3E32F6D5-F0F2-464D-AAAE-63D482BEE56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B5D3FF9-8C4E-A84F-808B-B4168113126A}">
      <dgm:prSet custT="1"/>
      <dgm:spPr>
        <a:solidFill>
          <a:schemeClr val="bg2">
            <a:lumMod val="50000"/>
            <a:alpha val="27000"/>
          </a:schemeClr>
        </a:solidFill>
        <a:effectLst>
          <a:glow rad="304800">
            <a:schemeClr val="accent5">
              <a:lumMod val="20000"/>
              <a:lumOff val="80000"/>
              <a:alpha val="30000"/>
            </a:schemeClr>
          </a:glow>
        </a:effectLst>
        <a:scene3d>
          <a:camera prst="orthographicFront"/>
          <a:lightRig rig="twoPt" dir="t"/>
        </a:scene3d>
        <a:sp3d contourW="12700" prstMaterial="metal">
          <a:bevelT w="152400" h="215900"/>
          <a:bevelB w="247650" h="285750"/>
          <a:contourClr>
            <a:schemeClr val="accent4">
              <a:lumMod val="75000"/>
            </a:schemeClr>
          </a:contourClr>
        </a:sp3d>
      </dgm:spPr>
      <dgm:t>
        <a:bodyPr/>
        <a:lstStyle/>
        <a:p>
          <a:pPr rtl="0"/>
          <a:r>
            <a:rPr lang="en-IE" sz="2200" b="1" dirty="0" smtClean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Avenir Next"/>
            </a:rPr>
            <a:t>Red</a:t>
          </a:r>
          <a:r>
            <a:rPr lang="en-IE" sz="2200" b="1" dirty="0" smtClean="0">
              <a:latin typeface="Avenir Next"/>
            </a:rPr>
            <a:t> </a:t>
          </a:r>
          <a:r>
            <a:rPr lang="en-IE" sz="2200" dirty="0" smtClean="0">
              <a:latin typeface="Avenir Next"/>
            </a:rPr>
            <a:t>blood cells only live up to 120 days so they need to be continuously replaced</a:t>
          </a:r>
        </a:p>
      </dgm:t>
    </dgm:pt>
    <dgm:pt modelId="{53E36A81-D11F-2041-B210-2BED3521A38B}" type="parTrans" cxnId="{D36B4D25-1F1F-F848-B6E3-09C60AA6E2B8}">
      <dgm:prSet/>
      <dgm:spPr/>
      <dgm:t>
        <a:bodyPr/>
        <a:lstStyle/>
        <a:p>
          <a:endParaRPr lang="en-US"/>
        </a:p>
      </dgm:t>
    </dgm:pt>
    <dgm:pt modelId="{3AE603D0-8881-A047-A004-00CA6F1B567C}" type="sibTrans" cxnId="{D36B4D25-1F1F-F848-B6E3-09C60AA6E2B8}">
      <dgm:prSet/>
      <dgm:spPr/>
      <dgm:t>
        <a:bodyPr/>
        <a:lstStyle/>
        <a:p>
          <a:endParaRPr lang="en-US"/>
        </a:p>
      </dgm:t>
    </dgm:pt>
    <dgm:pt modelId="{2EA172A4-84F3-2444-8F19-08C8A4F12E89}" type="pres">
      <dgm:prSet presAssocID="{C5664324-4E25-6C41-879B-F00A9B17C9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79BD8A-8F9C-974B-A6C5-DF377DDAF60D}" type="pres">
      <dgm:prSet presAssocID="{0C97F3A5-2BA4-EF43-AA24-8F97BEC0A222}" presName="Name5" presStyleLbl="vennNode1" presStyleIdx="0" presStyleCnt="3" custScaleX="117438" custScaleY="114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19A14-5727-7F42-A4D8-72232D00D1F7}" type="pres">
      <dgm:prSet presAssocID="{12B4795D-0F9D-6E47-A93A-DBF0B942E530}" presName="space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24963AC0-0E3D-4E43-BFF2-6228E4106C21}" type="pres">
      <dgm:prSet presAssocID="{A306AA25-34BA-1744-9773-E3F62E85758A}" presName="Name5" presStyleLbl="vennNode1" presStyleIdx="1" presStyleCnt="3" custScaleX="115856" custScaleY="112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0E4BE-5D67-A943-891C-524338EF3623}" type="pres">
      <dgm:prSet presAssocID="{112CD519-D972-BA46-95DE-3285C99BC260}" presName="space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27E81F7A-4649-2247-A6CA-691146068725}" type="pres">
      <dgm:prSet presAssocID="{0B5D3FF9-8C4E-A84F-808B-B4168113126A}" presName="Name5" presStyleLbl="vennNode1" presStyleIdx="2" presStyleCnt="3" custScaleX="110379" custScaleY="107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72793-AF21-4FC2-BC78-CCB298C5952D}" type="presOf" srcId="{0B5D3FF9-8C4E-A84F-808B-B4168113126A}" destId="{27E81F7A-4649-2247-A6CA-691146068725}" srcOrd="0" destOrd="0" presId="urn:microsoft.com/office/officeart/2005/8/layout/venn3"/>
    <dgm:cxn modelId="{E3800029-4CC8-4B18-9DB7-E1278B76D32C}" type="presOf" srcId="{0C97F3A5-2BA4-EF43-AA24-8F97BEC0A222}" destId="{0B79BD8A-8F9C-974B-A6C5-DF377DDAF60D}" srcOrd="0" destOrd="0" presId="urn:microsoft.com/office/officeart/2005/8/layout/venn3"/>
    <dgm:cxn modelId="{E7E420B4-FF08-9440-8361-88B712417083}" srcId="{C5664324-4E25-6C41-879B-F00A9B17C9FD}" destId="{0C97F3A5-2BA4-EF43-AA24-8F97BEC0A222}" srcOrd="0" destOrd="0" parTransId="{F17C2CDD-E3FA-DE42-8A2C-A2B79F8A408D}" sibTransId="{12B4795D-0F9D-6E47-A93A-DBF0B942E530}"/>
    <dgm:cxn modelId="{D75A516A-FCA1-42C1-82FE-5C1D0CDBC579}" type="presOf" srcId="{C5664324-4E25-6C41-879B-F00A9B17C9FD}" destId="{2EA172A4-84F3-2444-8F19-08C8A4F12E89}" srcOrd="0" destOrd="0" presId="urn:microsoft.com/office/officeart/2005/8/layout/venn3"/>
    <dgm:cxn modelId="{D36B4D25-1F1F-F848-B6E3-09C60AA6E2B8}" srcId="{C5664324-4E25-6C41-879B-F00A9B17C9FD}" destId="{0B5D3FF9-8C4E-A84F-808B-B4168113126A}" srcOrd="2" destOrd="0" parTransId="{53E36A81-D11F-2041-B210-2BED3521A38B}" sibTransId="{3AE603D0-8881-A047-A004-00CA6F1B567C}"/>
    <dgm:cxn modelId="{3E32F6D5-F0F2-464D-AAAE-63D482BEE56D}" srcId="{C5664324-4E25-6C41-879B-F00A9B17C9FD}" destId="{A306AA25-34BA-1744-9773-E3F62E85758A}" srcOrd="1" destOrd="0" parTransId="{7C954333-3BAC-2F4F-A3FF-6E8DFDE05BDE}" sibTransId="{112CD519-D972-BA46-95DE-3285C99BC260}"/>
    <dgm:cxn modelId="{A7BF259B-7E30-480A-92C0-5F656240F649}" type="presOf" srcId="{A306AA25-34BA-1744-9773-E3F62E85758A}" destId="{24963AC0-0E3D-4E43-BFF2-6228E4106C21}" srcOrd="0" destOrd="0" presId="urn:microsoft.com/office/officeart/2005/8/layout/venn3"/>
    <dgm:cxn modelId="{0AAABDB8-0949-4F0E-9180-E936E159FA8B}" type="presParOf" srcId="{2EA172A4-84F3-2444-8F19-08C8A4F12E89}" destId="{0B79BD8A-8F9C-974B-A6C5-DF377DDAF60D}" srcOrd="0" destOrd="0" presId="urn:microsoft.com/office/officeart/2005/8/layout/venn3"/>
    <dgm:cxn modelId="{A0632DF5-5390-4A1D-92B5-390C70B55C09}" type="presParOf" srcId="{2EA172A4-84F3-2444-8F19-08C8A4F12E89}" destId="{7B319A14-5727-7F42-A4D8-72232D00D1F7}" srcOrd="1" destOrd="0" presId="urn:microsoft.com/office/officeart/2005/8/layout/venn3"/>
    <dgm:cxn modelId="{CC962F17-9C78-4A16-8427-3FBB38B40A1E}" type="presParOf" srcId="{2EA172A4-84F3-2444-8F19-08C8A4F12E89}" destId="{24963AC0-0E3D-4E43-BFF2-6228E4106C21}" srcOrd="2" destOrd="0" presId="urn:microsoft.com/office/officeart/2005/8/layout/venn3"/>
    <dgm:cxn modelId="{B921DCE0-D87E-4B33-877A-DD1F89178849}" type="presParOf" srcId="{2EA172A4-84F3-2444-8F19-08C8A4F12E89}" destId="{5D40E4BE-5D67-A943-891C-524338EF3623}" srcOrd="3" destOrd="0" presId="urn:microsoft.com/office/officeart/2005/8/layout/venn3"/>
    <dgm:cxn modelId="{668DADA2-3292-41C4-A8D8-51D24D1F71D8}" type="presParOf" srcId="{2EA172A4-84F3-2444-8F19-08C8A4F12E89}" destId="{27E81F7A-4649-2247-A6CA-691146068725}" srcOrd="4" destOrd="0" presId="urn:microsoft.com/office/officeart/2005/8/layout/venn3"/>
  </dgm:cxnLst>
  <dgm:bg>
    <a:effectLst>
      <a:glow rad="101600">
        <a:schemeClr val="accent5">
          <a:lumMod val="20000"/>
          <a:lumOff val="80000"/>
          <a:alpha val="75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C2E4DE-ABBA-D74A-B0D7-85DD072D565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705E49-390D-584E-B9A3-E6764C89238C}">
      <dgm:prSet custT="1"/>
      <dgm:spPr>
        <a:solidFill>
          <a:srgbClr val="2A2035"/>
        </a:solidFill>
        <a:effectLst>
          <a:glow rad="127000">
            <a:srgbClr val="FF00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33350" h="127000"/>
          <a:contourClr>
            <a:schemeClr val="tx1">
              <a:lumMod val="85000"/>
            </a:schemeClr>
          </a:contourClr>
        </a:sp3d>
      </dgm:spPr>
      <dgm:t>
        <a:bodyPr/>
        <a:lstStyle/>
        <a:p>
          <a:pPr algn="ctr" rtl="0"/>
          <a:r>
            <a:rPr lang="en-IE" sz="1600" dirty="0" smtClean="0">
              <a:latin typeface="Avenir Next"/>
            </a:rPr>
            <a:t> </a:t>
          </a:r>
          <a:r>
            <a:rPr lang="en-IE" sz="2000" dirty="0" smtClean="0">
              <a:latin typeface="Avenir Next"/>
            </a:rPr>
            <a:t>Assemble into groups of two</a:t>
          </a:r>
          <a:endParaRPr lang="en-IE" sz="2000" dirty="0">
            <a:latin typeface="Avenir Next"/>
          </a:endParaRPr>
        </a:p>
      </dgm:t>
    </dgm:pt>
    <dgm:pt modelId="{5EE761F6-AD87-CA40-8D83-390FD8AA1ECD}" type="parTrans" cxnId="{05954C9D-3CB4-734C-8B31-B3F0C6E101C9}">
      <dgm:prSet/>
      <dgm:spPr/>
      <dgm:t>
        <a:bodyPr/>
        <a:lstStyle/>
        <a:p>
          <a:endParaRPr lang="en-US"/>
        </a:p>
      </dgm:t>
    </dgm:pt>
    <dgm:pt modelId="{69283906-2668-AE40-B053-D7884A733889}" type="sibTrans" cxnId="{05954C9D-3CB4-734C-8B31-B3F0C6E101C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09AE4D7-3FCA-8145-8C3D-7AA4FEE370A3}">
      <dgm:prSet custT="1"/>
      <dgm:spPr>
        <a:solidFill>
          <a:srgbClr val="2A2035"/>
        </a:solidFill>
        <a:effectLst>
          <a:glow rad="177800">
            <a:srgbClr val="FF6600">
              <a:alpha val="77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gm:spPr>
      <dgm:t>
        <a:bodyPr/>
        <a:lstStyle/>
        <a:p>
          <a:pPr algn="ctr" rtl="0"/>
          <a:r>
            <a:rPr lang="en-US" sz="2000" dirty="0" smtClean="0">
              <a:latin typeface="Avenir Next"/>
            </a:rPr>
            <a:t>Play the “</a:t>
          </a:r>
          <a:r>
            <a:rPr lang="en-US" sz="2000" dirty="0" err="1" smtClean="0">
              <a:latin typeface="Avenir Next"/>
            </a:rPr>
            <a:t>STEMinator</a:t>
          </a:r>
          <a:r>
            <a:rPr lang="en-US" sz="2000" dirty="0" smtClean="0">
              <a:latin typeface="Avenir Next"/>
            </a:rPr>
            <a:t>” card game in Top Trumps style </a:t>
          </a:r>
          <a:endParaRPr lang="en-US" sz="2000" dirty="0">
            <a:latin typeface="Avenir Next"/>
          </a:endParaRPr>
        </a:p>
      </dgm:t>
    </dgm:pt>
    <dgm:pt modelId="{4133EF24-8847-0840-B368-408DBC29DB68}" type="parTrans" cxnId="{7B798400-369F-4948-844A-248B95880F69}">
      <dgm:prSet/>
      <dgm:spPr/>
      <dgm:t>
        <a:bodyPr/>
        <a:lstStyle/>
        <a:p>
          <a:endParaRPr lang="en-US"/>
        </a:p>
      </dgm:t>
    </dgm:pt>
    <dgm:pt modelId="{B867A131-5E88-F243-B57E-6A7B3A62E944}" type="sibTrans" cxnId="{7B798400-369F-4948-844A-248B95880F6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0368078-3372-874A-B7C6-E823B2846279}">
      <dgm:prSet custT="1"/>
      <dgm:spPr>
        <a:solidFill>
          <a:srgbClr val="2A2035"/>
        </a:solidFill>
        <a:effectLst>
          <a:glow rad="1397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33350" h="133350"/>
          <a:bevelB w="139700" h="127000"/>
          <a:contourClr>
            <a:schemeClr val="tx1">
              <a:lumMod val="85000"/>
            </a:schemeClr>
          </a:contourClr>
        </a:sp3d>
      </dgm:spPr>
      <dgm:t>
        <a:bodyPr/>
        <a:lstStyle/>
        <a:p>
          <a:pPr algn="ctr" rtl="0"/>
          <a:r>
            <a:rPr lang="en-IE" sz="2000" dirty="0" smtClean="0">
              <a:latin typeface="Avenir Next"/>
            </a:rPr>
            <a:t>Six groups, each group contains three steps of differentiation</a:t>
          </a:r>
          <a:endParaRPr lang="en-IE" sz="2000" dirty="0">
            <a:latin typeface="Avenir Next"/>
          </a:endParaRPr>
        </a:p>
      </dgm:t>
    </dgm:pt>
    <dgm:pt modelId="{F96C39BC-1A1E-8C43-9B1D-7ACC4A41C114}" type="parTrans" cxnId="{949DF565-4D9D-AC4F-B285-CC1B320509C6}">
      <dgm:prSet/>
      <dgm:spPr/>
      <dgm:t>
        <a:bodyPr/>
        <a:lstStyle/>
        <a:p>
          <a:endParaRPr lang="en-US"/>
        </a:p>
      </dgm:t>
    </dgm:pt>
    <dgm:pt modelId="{1E1B2B22-5FC8-AD41-86D0-A0C42FF65613}" type="sibTrans" cxnId="{949DF565-4D9D-AC4F-B285-CC1B320509C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11E4288-7266-E449-98DA-DC45034B62B2}">
      <dgm:prSet custT="1"/>
      <dgm:spPr>
        <a:solidFill>
          <a:srgbClr val="2A2035"/>
        </a:solidFill>
        <a:effectLst>
          <a:glow rad="190500">
            <a:schemeClr val="accent3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 contourW="12700" prstMaterial="plastic">
          <a:bevelT/>
          <a:bevelB/>
          <a:contourClr>
            <a:schemeClr val="tx1">
              <a:lumMod val="95000"/>
            </a:schemeClr>
          </a:contourClr>
        </a:sp3d>
      </dgm:spPr>
      <dgm:t>
        <a:bodyPr/>
        <a:lstStyle/>
        <a:p>
          <a:pPr algn="ctr" rtl="0"/>
          <a:r>
            <a:rPr lang="en-IE" sz="2000" dirty="0" smtClean="0">
              <a:latin typeface="Avenir Next"/>
            </a:rPr>
            <a:t>Take note of the different types of cells and what they specialise in </a:t>
          </a:r>
        </a:p>
      </dgm:t>
    </dgm:pt>
    <dgm:pt modelId="{FE952CB9-F55C-9E4E-B2E5-CC4D4A076CFD}" type="parTrans" cxnId="{D26CDDA8-CD31-124D-9BB9-8793230F8233}">
      <dgm:prSet/>
      <dgm:spPr/>
      <dgm:t>
        <a:bodyPr/>
        <a:lstStyle/>
        <a:p>
          <a:endParaRPr lang="en-US"/>
        </a:p>
      </dgm:t>
    </dgm:pt>
    <dgm:pt modelId="{CC67AA46-BAB9-ED47-A1D6-3167496EBAE3}" type="sibTrans" cxnId="{D26CDDA8-CD31-124D-9BB9-8793230F823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5F6DF08-64E6-8A41-AF9A-FEA1A856B586}">
      <dgm:prSet custT="1"/>
      <dgm:spPr>
        <a:solidFill>
          <a:srgbClr val="2A2035"/>
        </a:solidFill>
        <a:effectLst>
          <a:glow rad="203200">
            <a:srgbClr val="1A96AF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gm:spPr>
      <dgm:t>
        <a:bodyPr/>
        <a:lstStyle/>
        <a:p>
          <a:pPr algn="ctr"/>
          <a:r>
            <a:rPr lang="en-IE" sz="2000" dirty="0" smtClean="0">
              <a:latin typeface="Avenir Next"/>
            </a:rPr>
            <a:t>Notice how the more differentiated a cell is the lower its self-renewing power </a:t>
          </a:r>
          <a:endParaRPr lang="en-IE" sz="2000" dirty="0">
            <a:latin typeface="Avenir Next"/>
          </a:endParaRPr>
        </a:p>
      </dgm:t>
    </dgm:pt>
    <dgm:pt modelId="{20D87494-9F71-2841-A4F3-2FF6406BA751}" type="parTrans" cxnId="{3A6E9CB0-FF4F-2F49-BB5B-64B0CDBEAEF7}">
      <dgm:prSet/>
      <dgm:spPr/>
      <dgm:t>
        <a:bodyPr/>
        <a:lstStyle/>
        <a:p>
          <a:endParaRPr lang="en-US"/>
        </a:p>
      </dgm:t>
    </dgm:pt>
    <dgm:pt modelId="{4D89562F-9734-2946-BA97-ED46F51CE3A6}" type="sibTrans" cxnId="{3A6E9CB0-FF4F-2F49-BB5B-64B0CDBEAEF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CDEBAC7-B667-784F-AC8A-8C549A8706E3}" type="pres">
      <dgm:prSet presAssocID="{79C2E4DE-ABBA-D74A-B0D7-85DD072D5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20AD0-EF28-2344-8717-FBB190CC186F}" type="pres">
      <dgm:prSet presAssocID="{B6705E49-390D-584E-B9A3-E6764C89238C}" presName="parentText" presStyleLbl="node1" presStyleIdx="0" presStyleCnt="5" custLinFactNeighborY="41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D98AD-032C-7642-9B8E-EB16B1927A8D}" type="pres">
      <dgm:prSet presAssocID="{69283906-2668-AE40-B053-D7884A733889}" presName="spacer" presStyleCnt="0"/>
      <dgm:spPr/>
    </dgm:pt>
    <dgm:pt modelId="{C2034ECE-0A50-0E41-A986-9C8546223583}" type="pres">
      <dgm:prSet presAssocID="{E09AE4D7-3FCA-8145-8C3D-7AA4FEE370A3}" presName="parentText" presStyleLbl="node1" presStyleIdx="1" presStyleCnt="5" custLinFactNeighborY="304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BF2AD-989C-D34F-B04C-F5FE03A33D3F}" type="pres">
      <dgm:prSet presAssocID="{B867A131-5E88-F243-B57E-6A7B3A62E944}" presName="spacer" presStyleCnt="0"/>
      <dgm:spPr/>
    </dgm:pt>
    <dgm:pt modelId="{F257238D-BA36-C34C-B84D-83CFA5B214AA}" type="pres">
      <dgm:prSet presAssocID="{D0368078-3372-874A-B7C6-E823B2846279}" presName="parentText" presStyleLbl="node1" presStyleIdx="2" presStyleCnt="5" custLinFactNeighborY="194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81920-2852-554D-ADEB-BA9DB7E3C8F4}" type="pres">
      <dgm:prSet presAssocID="{1E1B2B22-5FC8-AD41-86D0-A0C42FF65613}" presName="spacer" presStyleCnt="0"/>
      <dgm:spPr/>
    </dgm:pt>
    <dgm:pt modelId="{935839D9-CEFF-D04E-92D0-AF9AE0A6C483}" type="pres">
      <dgm:prSet presAssocID="{E11E4288-7266-E449-98DA-DC45034B62B2}" presName="parentText" presStyleLbl="node1" presStyleIdx="3" presStyleCnt="5" custLinFactNeighborY="138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A8433-6A08-9745-98F5-A93F1AFDF83D}" type="pres">
      <dgm:prSet presAssocID="{CC67AA46-BAB9-ED47-A1D6-3167496EBAE3}" presName="spacer" presStyleCnt="0"/>
      <dgm:spPr/>
    </dgm:pt>
    <dgm:pt modelId="{A9C1176C-090C-7F48-8AC0-4C57C1EEC428}" type="pres">
      <dgm:prSet presAssocID="{65F6DF08-64E6-8A41-AF9A-FEA1A856B586}" presName="parentText" presStyleLbl="node1" presStyleIdx="4" presStyleCnt="5" custLinFactNeighborY="425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6E9CB0-FF4F-2F49-BB5B-64B0CDBEAEF7}" srcId="{79C2E4DE-ABBA-D74A-B0D7-85DD072D565B}" destId="{65F6DF08-64E6-8A41-AF9A-FEA1A856B586}" srcOrd="4" destOrd="0" parTransId="{20D87494-9F71-2841-A4F3-2FF6406BA751}" sibTransId="{4D89562F-9734-2946-BA97-ED46F51CE3A6}"/>
    <dgm:cxn modelId="{C291CF3B-9110-7042-A941-66E3C39E57C0}" type="presOf" srcId="{E09AE4D7-3FCA-8145-8C3D-7AA4FEE370A3}" destId="{C2034ECE-0A50-0E41-A986-9C8546223583}" srcOrd="0" destOrd="0" presId="urn:microsoft.com/office/officeart/2005/8/layout/vList2"/>
    <dgm:cxn modelId="{05954C9D-3CB4-734C-8B31-B3F0C6E101C9}" srcId="{79C2E4DE-ABBA-D74A-B0D7-85DD072D565B}" destId="{B6705E49-390D-584E-B9A3-E6764C89238C}" srcOrd="0" destOrd="0" parTransId="{5EE761F6-AD87-CA40-8D83-390FD8AA1ECD}" sibTransId="{69283906-2668-AE40-B053-D7884A733889}"/>
    <dgm:cxn modelId="{9F88120C-6097-D74E-889A-92097CD5064C}" type="presOf" srcId="{65F6DF08-64E6-8A41-AF9A-FEA1A856B586}" destId="{A9C1176C-090C-7F48-8AC0-4C57C1EEC428}" srcOrd="0" destOrd="0" presId="urn:microsoft.com/office/officeart/2005/8/layout/vList2"/>
    <dgm:cxn modelId="{9DF62E71-63D1-E244-BFEF-F31261B8AD25}" type="presOf" srcId="{E11E4288-7266-E449-98DA-DC45034B62B2}" destId="{935839D9-CEFF-D04E-92D0-AF9AE0A6C483}" srcOrd="0" destOrd="0" presId="urn:microsoft.com/office/officeart/2005/8/layout/vList2"/>
    <dgm:cxn modelId="{7B798400-369F-4948-844A-248B95880F69}" srcId="{79C2E4DE-ABBA-D74A-B0D7-85DD072D565B}" destId="{E09AE4D7-3FCA-8145-8C3D-7AA4FEE370A3}" srcOrd="1" destOrd="0" parTransId="{4133EF24-8847-0840-B368-408DBC29DB68}" sibTransId="{B867A131-5E88-F243-B57E-6A7B3A62E944}"/>
    <dgm:cxn modelId="{D121DFD4-95A5-EA45-AC6F-C57C8C60BEBC}" type="presOf" srcId="{D0368078-3372-874A-B7C6-E823B2846279}" destId="{F257238D-BA36-C34C-B84D-83CFA5B214AA}" srcOrd="0" destOrd="0" presId="urn:microsoft.com/office/officeart/2005/8/layout/vList2"/>
    <dgm:cxn modelId="{F2E057DC-6F59-7341-B10C-DA1600C98B1B}" type="presOf" srcId="{79C2E4DE-ABBA-D74A-B0D7-85DD072D565B}" destId="{ACDEBAC7-B667-784F-AC8A-8C549A8706E3}" srcOrd="0" destOrd="0" presId="urn:microsoft.com/office/officeart/2005/8/layout/vList2"/>
    <dgm:cxn modelId="{D26CDDA8-CD31-124D-9BB9-8793230F8233}" srcId="{79C2E4DE-ABBA-D74A-B0D7-85DD072D565B}" destId="{E11E4288-7266-E449-98DA-DC45034B62B2}" srcOrd="3" destOrd="0" parTransId="{FE952CB9-F55C-9E4E-B2E5-CC4D4A076CFD}" sibTransId="{CC67AA46-BAB9-ED47-A1D6-3167496EBAE3}"/>
    <dgm:cxn modelId="{949DF565-4D9D-AC4F-B285-CC1B320509C6}" srcId="{79C2E4DE-ABBA-D74A-B0D7-85DD072D565B}" destId="{D0368078-3372-874A-B7C6-E823B2846279}" srcOrd="2" destOrd="0" parTransId="{F96C39BC-1A1E-8C43-9B1D-7ACC4A41C114}" sibTransId="{1E1B2B22-5FC8-AD41-86D0-A0C42FF65613}"/>
    <dgm:cxn modelId="{27F89CAD-7A32-F84B-A931-61FA77994D05}" type="presOf" srcId="{B6705E49-390D-584E-B9A3-E6764C89238C}" destId="{8A120AD0-EF28-2344-8717-FBB190CC186F}" srcOrd="0" destOrd="0" presId="urn:microsoft.com/office/officeart/2005/8/layout/vList2"/>
    <dgm:cxn modelId="{EB2B91C6-DFE3-D245-B315-D05FE6148AB9}" type="presParOf" srcId="{ACDEBAC7-B667-784F-AC8A-8C549A8706E3}" destId="{8A120AD0-EF28-2344-8717-FBB190CC186F}" srcOrd="0" destOrd="0" presId="urn:microsoft.com/office/officeart/2005/8/layout/vList2"/>
    <dgm:cxn modelId="{67677438-A7A5-FB4A-A7EF-8BCE1FACD182}" type="presParOf" srcId="{ACDEBAC7-B667-784F-AC8A-8C549A8706E3}" destId="{E7ED98AD-032C-7642-9B8E-EB16B1927A8D}" srcOrd="1" destOrd="0" presId="urn:microsoft.com/office/officeart/2005/8/layout/vList2"/>
    <dgm:cxn modelId="{235AFEE1-4A8E-FC45-A242-169FD44FA6C2}" type="presParOf" srcId="{ACDEBAC7-B667-784F-AC8A-8C549A8706E3}" destId="{C2034ECE-0A50-0E41-A986-9C8546223583}" srcOrd="2" destOrd="0" presId="urn:microsoft.com/office/officeart/2005/8/layout/vList2"/>
    <dgm:cxn modelId="{F9B586F3-C7C1-AD48-BDD8-08E5E9695DC6}" type="presParOf" srcId="{ACDEBAC7-B667-784F-AC8A-8C549A8706E3}" destId="{BCBBF2AD-989C-D34F-B04C-F5FE03A33D3F}" srcOrd="3" destOrd="0" presId="urn:microsoft.com/office/officeart/2005/8/layout/vList2"/>
    <dgm:cxn modelId="{6D53BDA8-9F86-8C46-AFA8-206567BA922E}" type="presParOf" srcId="{ACDEBAC7-B667-784F-AC8A-8C549A8706E3}" destId="{F257238D-BA36-C34C-B84D-83CFA5B214AA}" srcOrd="4" destOrd="0" presId="urn:microsoft.com/office/officeart/2005/8/layout/vList2"/>
    <dgm:cxn modelId="{7ED8D189-DD93-D046-84B3-0F25974257B0}" type="presParOf" srcId="{ACDEBAC7-B667-784F-AC8A-8C549A8706E3}" destId="{A5981920-2852-554D-ADEB-BA9DB7E3C8F4}" srcOrd="5" destOrd="0" presId="urn:microsoft.com/office/officeart/2005/8/layout/vList2"/>
    <dgm:cxn modelId="{E389552B-5849-5A49-98A9-913D3EDE2BF6}" type="presParOf" srcId="{ACDEBAC7-B667-784F-AC8A-8C549A8706E3}" destId="{935839D9-CEFF-D04E-92D0-AF9AE0A6C483}" srcOrd="6" destOrd="0" presId="urn:microsoft.com/office/officeart/2005/8/layout/vList2"/>
    <dgm:cxn modelId="{3A98F0DD-51F0-8C4C-BB93-2757142C63B3}" type="presParOf" srcId="{ACDEBAC7-B667-784F-AC8A-8C549A8706E3}" destId="{79BA8433-6A08-9745-98F5-A93F1AFDF83D}" srcOrd="7" destOrd="0" presId="urn:microsoft.com/office/officeart/2005/8/layout/vList2"/>
    <dgm:cxn modelId="{DBDCE221-9D29-3B4A-B136-6A9507E4D261}" type="presParOf" srcId="{ACDEBAC7-B667-784F-AC8A-8C549A8706E3}" destId="{A9C1176C-090C-7F48-8AC0-4C57C1EEC4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583AD-1CA6-E341-889D-9BAB65CFEF7C}">
      <dsp:nvSpPr>
        <dsp:cNvPr id="0" name=""/>
        <dsp:cNvSpPr/>
      </dsp:nvSpPr>
      <dsp:spPr>
        <a:xfrm>
          <a:off x="3255597" y="-90957"/>
          <a:ext cx="2023204" cy="1367623"/>
        </a:xfrm>
        <a:prstGeom prst="roundRect">
          <a:avLst/>
        </a:prstGeom>
        <a:solidFill>
          <a:srgbClr val="706C97"/>
        </a:solidFill>
        <a:ln>
          <a:noFill/>
        </a:ln>
        <a:effectLst>
          <a:glow rad="165100">
            <a:schemeClr val="accent4">
              <a:lumMod val="20000"/>
              <a:lumOff val="80000"/>
              <a:alpha val="67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2400" h="15875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latin typeface="Avenir Next"/>
            </a:rPr>
            <a:t>Cells are the smallest building blocks that make up the body </a:t>
          </a:r>
          <a:endParaRPr lang="en-US" sz="1600" kern="1200" dirty="0"/>
        </a:p>
      </dsp:txBody>
      <dsp:txXfrm>
        <a:off x="3322359" y="-24195"/>
        <a:ext cx="1889680" cy="1234099"/>
      </dsp:txXfrm>
    </dsp:sp>
    <dsp:sp modelId="{A36DD13F-721A-D841-969B-ADA5D7F92E49}">
      <dsp:nvSpPr>
        <dsp:cNvPr id="0" name=""/>
        <dsp:cNvSpPr/>
      </dsp:nvSpPr>
      <dsp:spPr>
        <a:xfrm>
          <a:off x="3911930" y="787825"/>
          <a:ext cx="3894101" cy="3894101"/>
        </a:xfrm>
        <a:custGeom>
          <a:avLst/>
          <a:gdLst/>
          <a:ahLst/>
          <a:cxnLst/>
          <a:rect l="0" t="0" r="0" b="0"/>
          <a:pathLst>
            <a:path>
              <a:moveTo>
                <a:pt x="1826249" y="3751"/>
              </a:moveTo>
              <a:arcTo wR="1947050" hR="1947050" stAng="15986574" swAng="2781444"/>
            </a:path>
          </a:pathLst>
        </a:custGeom>
        <a:noFill/>
        <a:ln w="9525" cap="flat" cmpd="sng" algn="ctr">
          <a:solidFill>
            <a:srgbClr val="FF66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89BF1-692C-394B-9D80-7275BEDC638C}">
      <dsp:nvSpPr>
        <dsp:cNvPr id="0" name=""/>
        <dsp:cNvSpPr/>
      </dsp:nvSpPr>
      <dsp:spPr>
        <a:xfrm>
          <a:off x="6689363" y="1662478"/>
          <a:ext cx="1814810" cy="139589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glow rad="127000">
            <a:schemeClr val="accent4">
              <a:lumMod val="20000"/>
              <a:lumOff val="80000"/>
              <a:alpha val="68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latin typeface="Avenir Next"/>
            </a:rPr>
            <a:t>There are 3 types of cells: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b="1" i="0" kern="1200" dirty="0" smtClean="0">
              <a:solidFill>
                <a:srgbClr val="FF6600"/>
              </a:solidFill>
              <a:latin typeface="Avenir Next"/>
            </a:rPr>
            <a:t>Young Cells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b="1" i="0" kern="1200" dirty="0" smtClean="0">
              <a:solidFill>
                <a:srgbClr val="FF6600"/>
              </a:solidFill>
              <a:latin typeface="Avenir Next"/>
            </a:rPr>
            <a:t>Teenage Cells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b="1" i="0" kern="1200" dirty="0" smtClean="0">
              <a:solidFill>
                <a:srgbClr val="FF6600"/>
              </a:solidFill>
              <a:latin typeface="Avenir Next"/>
            </a:rPr>
            <a:t>Grown Up Cells</a:t>
          </a:r>
        </a:p>
      </dsp:txBody>
      <dsp:txXfrm>
        <a:off x="6757505" y="1730620"/>
        <a:ext cx="1678526" cy="1259615"/>
      </dsp:txXfrm>
    </dsp:sp>
    <dsp:sp modelId="{89667BDB-59DB-BB45-B1B6-29E4C3BA6664}">
      <dsp:nvSpPr>
        <dsp:cNvPr id="0" name=""/>
        <dsp:cNvSpPr/>
      </dsp:nvSpPr>
      <dsp:spPr>
        <a:xfrm>
          <a:off x="3813820" y="369452"/>
          <a:ext cx="3894101" cy="3894101"/>
        </a:xfrm>
        <a:custGeom>
          <a:avLst/>
          <a:gdLst/>
          <a:ahLst/>
          <a:cxnLst/>
          <a:rect l="0" t="0" r="0" b="0"/>
          <a:pathLst>
            <a:path>
              <a:moveTo>
                <a:pt x="3493397" y="3130190"/>
              </a:moveTo>
              <a:arcTo wR="1947050" hR="1947050" stAng="2245219" swAng="3112213"/>
            </a:path>
          </a:pathLst>
        </a:custGeom>
        <a:noFill/>
        <a:ln w="9525" cap="flat" cmpd="sng" algn="ctr">
          <a:solidFill>
            <a:srgbClr val="FF66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BFACA-2E1B-6143-8068-A34A8A1344BE}">
      <dsp:nvSpPr>
        <dsp:cNvPr id="0" name=""/>
        <dsp:cNvSpPr/>
      </dsp:nvSpPr>
      <dsp:spPr>
        <a:xfrm>
          <a:off x="3254898" y="3802955"/>
          <a:ext cx="2024602" cy="1368001"/>
        </a:xfrm>
        <a:prstGeom prst="roundRect">
          <a:avLst/>
        </a:prstGeom>
        <a:solidFill>
          <a:srgbClr val="706C97"/>
        </a:solidFill>
        <a:ln>
          <a:noFill/>
        </a:ln>
        <a:effectLst>
          <a:glow rad="114300">
            <a:schemeClr val="accent4">
              <a:lumMod val="20000"/>
              <a:lumOff val="80000"/>
              <a:alpha val="67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8750" h="1524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latin typeface="Avenir Next"/>
            </a:rPr>
            <a:t>As a cell gets older it gets more defined and is “stuck” as a certain type of cell</a:t>
          </a:r>
        </a:p>
      </dsp:txBody>
      <dsp:txXfrm>
        <a:off x="3321678" y="3869735"/>
        <a:ext cx="1891042" cy="1234441"/>
      </dsp:txXfrm>
    </dsp:sp>
    <dsp:sp modelId="{34BFE4AF-3A03-804C-9A57-FD7EACDB8101}">
      <dsp:nvSpPr>
        <dsp:cNvPr id="0" name=""/>
        <dsp:cNvSpPr/>
      </dsp:nvSpPr>
      <dsp:spPr>
        <a:xfrm>
          <a:off x="865359" y="359956"/>
          <a:ext cx="3894101" cy="3894101"/>
        </a:xfrm>
        <a:custGeom>
          <a:avLst/>
          <a:gdLst/>
          <a:ahLst/>
          <a:cxnLst/>
          <a:rect l="0" t="0" r="0" b="0"/>
          <a:pathLst>
            <a:path>
              <a:moveTo>
                <a:pt x="1906281" y="3893674"/>
              </a:moveTo>
              <a:arcTo wR="1947050" hR="1947050" stAng="5471988" swAng="2926089"/>
            </a:path>
          </a:pathLst>
        </a:custGeom>
        <a:noFill/>
        <a:ln w="9525" cap="flat" cmpd="sng" algn="ctr">
          <a:solidFill>
            <a:srgbClr val="FF66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CC899-829E-1F4F-8640-1DAF6E6395B0}">
      <dsp:nvSpPr>
        <dsp:cNvPr id="0" name=""/>
        <dsp:cNvSpPr/>
      </dsp:nvSpPr>
      <dsp:spPr>
        <a:xfrm>
          <a:off x="94920" y="1693163"/>
          <a:ext cx="1814810" cy="145808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glow rad="139700">
            <a:schemeClr val="accent4">
              <a:lumMod val="20000"/>
              <a:lumOff val="80000"/>
              <a:alpha val="53000"/>
            </a:schemeClr>
          </a:glow>
        </a:effectLst>
        <a:scene3d>
          <a:camera prst="orthographicFront"/>
          <a:lightRig rig="threePt" dir="t"/>
        </a:scene3d>
        <a:sp3d>
          <a:bevelT w="152400" h="152400" prst="artDeco"/>
          <a:bevelB w="152400" h="1524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latin typeface="Avenir Next"/>
            </a:rPr>
            <a:t>As a cell gets older it can lose the ability to change or </a:t>
          </a:r>
          <a:r>
            <a:rPr lang="en-IE" sz="1600" b="1" kern="1200" dirty="0" smtClean="0">
              <a:solidFill>
                <a:schemeClr val="accent3"/>
              </a:solidFill>
              <a:latin typeface="Avenir Next"/>
            </a:rPr>
            <a:t>regenerate</a:t>
          </a:r>
          <a:endParaRPr lang="en-IE" sz="1600" kern="1200" dirty="0">
            <a:solidFill>
              <a:schemeClr val="accent3"/>
            </a:solidFill>
            <a:latin typeface="Avenir Next"/>
          </a:endParaRPr>
        </a:p>
      </dsp:txBody>
      <dsp:txXfrm>
        <a:off x="166098" y="1764341"/>
        <a:ext cx="1672454" cy="1315733"/>
      </dsp:txXfrm>
    </dsp:sp>
    <dsp:sp modelId="{BF8051A4-DDF3-1E42-A5D4-95C788E05AD0}">
      <dsp:nvSpPr>
        <dsp:cNvPr id="0" name=""/>
        <dsp:cNvSpPr/>
      </dsp:nvSpPr>
      <dsp:spPr>
        <a:xfrm>
          <a:off x="796885" y="807843"/>
          <a:ext cx="3894101" cy="3894101"/>
        </a:xfrm>
        <a:custGeom>
          <a:avLst/>
          <a:gdLst/>
          <a:ahLst/>
          <a:cxnLst/>
          <a:rect l="0" t="0" r="0" b="0"/>
          <a:pathLst>
            <a:path>
              <a:moveTo>
                <a:pt x="607951" y="533608"/>
              </a:moveTo>
              <a:arcTo wR="1947050" hR="1947050" stAng="13592826" swAng="2711197"/>
            </a:path>
          </a:pathLst>
        </a:custGeom>
        <a:noFill/>
        <a:ln w="9525" cap="flat" cmpd="sng" algn="ctr">
          <a:solidFill>
            <a:srgbClr val="FF66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32E34-135F-234B-A882-284188646006}">
      <dsp:nvSpPr>
        <dsp:cNvPr id="0" name=""/>
        <dsp:cNvSpPr/>
      </dsp:nvSpPr>
      <dsp:spPr>
        <a:xfrm>
          <a:off x="0" y="0"/>
          <a:ext cx="8587408" cy="893327"/>
        </a:xfrm>
        <a:prstGeom prst="roundRect">
          <a:avLst/>
        </a:prstGeom>
        <a:solidFill>
          <a:srgbClr val="1A1420"/>
        </a:solidFill>
        <a:ln>
          <a:noFill/>
        </a:ln>
        <a:effectLst>
          <a:glow rad="127000">
            <a:schemeClr val="accent4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sunrise" dir="t"/>
        </a:scene3d>
        <a:sp3d prstMaterial="plastic">
          <a:bevelT prst="angle"/>
          <a:bevelB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venir Next"/>
            </a:rPr>
            <a:t>When an animal is developing, most of the cells turn into a particular type</a:t>
          </a:r>
          <a:endParaRPr lang="en-US" sz="2400" kern="1200" dirty="0">
            <a:latin typeface="Avenir Next"/>
          </a:endParaRPr>
        </a:p>
      </dsp:txBody>
      <dsp:txXfrm>
        <a:off x="43609" y="43609"/>
        <a:ext cx="8500190" cy="806109"/>
      </dsp:txXfrm>
    </dsp:sp>
    <dsp:sp modelId="{B6CE1BF3-AFED-C04D-8423-C5201D9393E7}">
      <dsp:nvSpPr>
        <dsp:cNvPr id="0" name=""/>
        <dsp:cNvSpPr/>
      </dsp:nvSpPr>
      <dsp:spPr>
        <a:xfrm>
          <a:off x="0" y="909321"/>
          <a:ext cx="8587408" cy="893327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glow rad="114300">
            <a:schemeClr val="bg2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 prstMaterial="metal">
          <a:bevelT prst="angle"/>
          <a:bevelB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venir Next"/>
            </a:rPr>
            <a:t>Cells become blood cells, heart cells, bone cells, etc. </a:t>
          </a:r>
          <a:endParaRPr lang="en-IE" sz="2400" kern="1200" dirty="0">
            <a:latin typeface="Avenir Next"/>
          </a:endParaRPr>
        </a:p>
      </dsp:txBody>
      <dsp:txXfrm>
        <a:off x="43609" y="952930"/>
        <a:ext cx="8500190" cy="806109"/>
      </dsp:txXfrm>
    </dsp:sp>
    <dsp:sp modelId="{2B79242A-3749-8141-ABD1-321B995ABE7E}">
      <dsp:nvSpPr>
        <dsp:cNvPr id="0" name=""/>
        <dsp:cNvSpPr/>
      </dsp:nvSpPr>
      <dsp:spPr>
        <a:xfrm>
          <a:off x="0" y="1816317"/>
          <a:ext cx="8587408" cy="893327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glow rad="127000">
            <a:schemeClr val="accent5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prst="angle"/>
          <a:bevelB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venir Next"/>
            </a:rPr>
            <a:t>During development, stem cells sometimes remain that do not turn into a type of cell </a:t>
          </a:r>
          <a:endParaRPr lang="en-US" sz="2400" kern="1200" dirty="0">
            <a:latin typeface="Avenir Next"/>
          </a:endParaRPr>
        </a:p>
      </dsp:txBody>
      <dsp:txXfrm>
        <a:off x="43609" y="1859926"/>
        <a:ext cx="8500190" cy="806109"/>
      </dsp:txXfrm>
    </dsp:sp>
    <dsp:sp modelId="{8A5445C1-C5B1-364D-ADB8-06484C142B7F}">
      <dsp:nvSpPr>
        <dsp:cNvPr id="0" name=""/>
        <dsp:cNvSpPr/>
      </dsp:nvSpPr>
      <dsp:spPr>
        <a:xfrm>
          <a:off x="0" y="2723314"/>
          <a:ext cx="8587408" cy="893327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114300">
            <a:schemeClr val="accent5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prst="angle"/>
          <a:bevelB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venir Next"/>
            </a:rPr>
            <a:t>Some animals can use their stem cells to </a:t>
          </a:r>
          <a:r>
            <a:rPr lang="en-US" sz="2400" b="1" i="0" kern="1200" dirty="0" smtClean="0">
              <a:solidFill>
                <a:schemeClr val="accent3"/>
              </a:solidFill>
              <a:latin typeface="Avenir Next"/>
            </a:rPr>
            <a:t>regenerate</a:t>
          </a:r>
          <a:r>
            <a:rPr lang="en-US" sz="2400" kern="1200" dirty="0" smtClean="0">
              <a:latin typeface="Avenir Next"/>
            </a:rPr>
            <a:t> lost or damaged body parts</a:t>
          </a:r>
          <a:endParaRPr lang="en-US" sz="2400" kern="1200" dirty="0"/>
        </a:p>
      </dsp:txBody>
      <dsp:txXfrm>
        <a:off x="43609" y="2766923"/>
        <a:ext cx="8500190" cy="806109"/>
      </dsp:txXfrm>
    </dsp:sp>
    <dsp:sp modelId="{FB92551B-7FFC-7046-8CA0-6E8808D72191}">
      <dsp:nvSpPr>
        <dsp:cNvPr id="0" name=""/>
        <dsp:cNvSpPr/>
      </dsp:nvSpPr>
      <dsp:spPr>
        <a:xfrm>
          <a:off x="0" y="3630310"/>
          <a:ext cx="8587408" cy="893327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glow rad="114300">
            <a:schemeClr val="bg2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prst="angle"/>
          <a:bevelB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venir Next"/>
            </a:rPr>
            <a:t>In order for animals to do this, their stem cells need to get the right signals from the rest of the body</a:t>
          </a:r>
          <a:endParaRPr lang="en-US" sz="2400" kern="1200" dirty="0">
            <a:latin typeface="Avenir Next"/>
          </a:endParaRPr>
        </a:p>
      </dsp:txBody>
      <dsp:txXfrm>
        <a:off x="43609" y="3673919"/>
        <a:ext cx="8500190" cy="806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E369F-5580-F04A-8400-EDD27A6736F4}">
      <dsp:nvSpPr>
        <dsp:cNvPr id="0" name=""/>
        <dsp:cNvSpPr/>
      </dsp:nvSpPr>
      <dsp:spPr>
        <a:xfrm>
          <a:off x="0" y="116"/>
          <a:ext cx="5743283" cy="942901"/>
        </a:xfrm>
        <a:prstGeom prst="roundRect">
          <a:avLst/>
        </a:prstGeom>
        <a:solidFill>
          <a:srgbClr val="FF6600"/>
        </a:solidFill>
        <a:ln>
          <a:noFill/>
        </a:ln>
        <a:effectLst>
          <a:glow rad="101600">
            <a:schemeClr val="accent3">
              <a:lumMod val="40000"/>
              <a:lumOff val="60000"/>
              <a:alpha val="75000"/>
            </a:schemeClr>
          </a:glow>
        </a:effectLst>
        <a:scene3d>
          <a:camera prst="orthographicFront"/>
          <a:lightRig rig="balanced" dir="t"/>
        </a:scene3d>
        <a:sp3d contourW="12700" prstMaterial="metal">
          <a:bevelT/>
          <a:bevelB/>
          <a:contourClr>
            <a:schemeClr val="bg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venir Next"/>
            </a:rPr>
            <a:t>Hydractinia</a:t>
          </a:r>
          <a:r>
            <a:rPr lang="en-US" sz="2000" kern="1200" dirty="0" smtClean="0">
              <a:latin typeface="Avenir Next"/>
            </a:rPr>
            <a:t> (also know as snail fur) is a small sea creature that lives on the shell of Hermit Crabs.</a:t>
          </a:r>
          <a:endParaRPr lang="en-US" sz="2000" kern="1200" dirty="0"/>
        </a:p>
      </dsp:txBody>
      <dsp:txXfrm>
        <a:off x="46029" y="46145"/>
        <a:ext cx="5651225" cy="850843"/>
      </dsp:txXfrm>
    </dsp:sp>
    <dsp:sp modelId="{4DBE6C11-8C6D-524A-8219-EAF0FFAA77F9}">
      <dsp:nvSpPr>
        <dsp:cNvPr id="0" name=""/>
        <dsp:cNvSpPr/>
      </dsp:nvSpPr>
      <dsp:spPr>
        <a:xfrm>
          <a:off x="0" y="955748"/>
          <a:ext cx="5743283" cy="942901"/>
        </a:xfrm>
        <a:prstGeom prst="roundRect">
          <a:avLst/>
        </a:prstGeom>
        <a:solidFill>
          <a:srgbClr val="D75510"/>
        </a:solidFill>
        <a:ln>
          <a:noFill/>
        </a:ln>
        <a:effectLst>
          <a:glow rad="101600">
            <a:schemeClr val="accent3">
              <a:lumMod val="40000"/>
              <a:lumOff val="60000"/>
              <a:alpha val="75000"/>
            </a:schemeClr>
          </a:glow>
        </a:effectLst>
        <a:scene3d>
          <a:camera prst="orthographicFront"/>
          <a:lightRig rig="sunrise" dir="t"/>
        </a:scene3d>
        <a:sp3d contourW="12700" prstMaterial="metal">
          <a:bevelT/>
          <a:bevelB/>
          <a:contourClr>
            <a:schemeClr val="bg1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venir Next"/>
            </a:rPr>
            <a:t>Hydractinia</a:t>
          </a:r>
          <a:r>
            <a:rPr lang="en-US" sz="2000" kern="1200" dirty="0" smtClean="0">
              <a:latin typeface="Avenir Next"/>
            </a:rPr>
            <a:t> can </a:t>
          </a:r>
          <a:r>
            <a:rPr lang="en-US" sz="2000" b="1" kern="1200" dirty="0" smtClean="0">
              <a:solidFill>
                <a:schemeClr val="accent3"/>
              </a:solidFill>
              <a:latin typeface="Avenir Next"/>
            </a:rPr>
            <a:t>regenerate</a:t>
          </a:r>
          <a:r>
            <a:rPr lang="en-US" sz="2000" kern="1200" dirty="0" smtClean="0">
              <a:latin typeface="Avenir Next"/>
            </a:rPr>
            <a:t> its head within 72 hours of being cut off.</a:t>
          </a:r>
          <a:endParaRPr lang="en-US" sz="2000" kern="1200" dirty="0">
            <a:latin typeface="Avenir Next"/>
          </a:endParaRPr>
        </a:p>
      </dsp:txBody>
      <dsp:txXfrm>
        <a:off x="46029" y="1001777"/>
        <a:ext cx="5651225" cy="850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02DB7-FC29-8B40-A904-5C7F93B779FA}">
      <dsp:nvSpPr>
        <dsp:cNvPr id="0" name=""/>
        <dsp:cNvSpPr/>
      </dsp:nvSpPr>
      <dsp:spPr>
        <a:xfrm>
          <a:off x="0" y="0"/>
          <a:ext cx="2147356" cy="3852331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glow rad="2032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Avenir Next"/>
            </a:rPr>
            <a:t>Hydractinia</a:t>
          </a:r>
          <a:r>
            <a:rPr lang="en-US" sz="2400" kern="1200" dirty="0" smtClean="0">
              <a:solidFill>
                <a:schemeClr val="tx1"/>
              </a:solidFill>
              <a:latin typeface="Avenir Next"/>
            </a:rPr>
            <a:t> have the correct genetic recipe for regeneration</a:t>
          </a:r>
          <a:endParaRPr lang="en-US" sz="2400" kern="1200" dirty="0">
            <a:solidFill>
              <a:schemeClr val="tx1"/>
            </a:solidFill>
            <a:latin typeface="Avenir Next"/>
          </a:endParaRPr>
        </a:p>
      </dsp:txBody>
      <dsp:txXfrm>
        <a:off x="62894" y="62894"/>
        <a:ext cx="2021568" cy="3726543"/>
      </dsp:txXfrm>
    </dsp:sp>
    <dsp:sp modelId="{550A4BA1-9BEF-CE4B-B990-A96AC8BCFC1F}">
      <dsp:nvSpPr>
        <dsp:cNvPr id="0" name=""/>
        <dsp:cNvSpPr/>
      </dsp:nvSpPr>
      <dsp:spPr>
        <a:xfrm>
          <a:off x="2359466" y="0"/>
          <a:ext cx="1607327" cy="3852331"/>
        </a:xfrm>
        <a:prstGeom prst="roundRect">
          <a:avLst>
            <a:gd name="adj" fmla="val 10000"/>
          </a:avLst>
        </a:prstGeom>
        <a:solidFill>
          <a:srgbClr val="CE4D0E"/>
        </a:solidFill>
        <a:ln>
          <a:noFill/>
        </a:ln>
        <a:effectLst>
          <a:glow rad="1524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venir Next"/>
            </a:rPr>
            <a:t>Specific genes get turned on and send signals to stem cells in the body</a:t>
          </a:r>
        </a:p>
      </dsp:txBody>
      <dsp:txXfrm>
        <a:off x="2406543" y="47077"/>
        <a:ext cx="1513173" cy="3758177"/>
      </dsp:txXfrm>
    </dsp:sp>
    <dsp:sp modelId="{71F9747B-9052-4D49-8DD5-FBC450328E27}">
      <dsp:nvSpPr>
        <dsp:cNvPr id="0" name=""/>
        <dsp:cNvSpPr/>
      </dsp:nvSpPr>
      <dsp:spPr>
        <a:xfrm>
          <a:off x="4178903" y="0"/>
          <a:ext cx="2221897" cy="3852331"/>
        </a:xfrm>
        <a:prstGeom prst="roundRect">
          <a:avLst>
            <a:gd name="adj" fmla="val 10000"/>
          </a:avLst>
        </a:prstGeom>
        <a:solidFill>
          <a:srgbClr val="BC3B1B"/>
        </a:solidFill>
        <a:ln>
          <a:noFill/>
        </a:ln>
        <a:effectLst>
          <a:glow rad="1651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01600" prst="riblet"/>
          <a:bevelB w="101600" prst="riblet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venir Next"/>
            </a:rPr>
            <a:t>These signals cause the stem cells to move (red arrows) to the area that needs </a:t>
          </a:r>
          <a:r>
            <a:rPr lang="en-US" sz="2200" b="1" kern="1200" dirty="0" smtClean="0">
              <a:solidFill>
                <a:srgbClr val="9BBB59"/>
              </a:solidFill>
              <a:latin typeface="Avenir Next"/>
            </a:rPr>
            <a:t>regeneration</a:t>
          </a:r>
          <a:endParaRPr lang="en-US" sz="2200" b="1" kern="1200" dirty="0">
            <a:solidFill>
              <a:srgbClr val="9BBB59"/>
            </a:solidFill>
            <a:latin typeface="Avenir Next"/>
          </a:endParaRPr>
        </a:p>
      </dsp:txBody>
      <dsp:txXfrm>
        <a:off x="4243980" y="65077"/>
        <a:ext cx="2091743" cy="3722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4DEA9-210B-BC4F-A4C4-2A0DFC1CFDA9}">
      <dsp:nvSpPr>
        <dsp:cNvPr id="0" name=""/>
        <dsp:cNvSpPr/>
      </dsp:nvSpPr>
      <dsp:spPr>
        <a:xfrm>
          <a:off x="0" y="35827"/>
          <a:ext cx="2159056" cy="1357669"/>
        </a:xfrm>
        <a:prstGeom prst="roundRect">
          <a:avLst>
            <a:gd name="adj" fmla="val 10000"/>
          </a:avLst>
        </a:prstGeom>
        <a:solidFill>
          <a:srgbClr val="759F23"/>
        </a:solidFill>
        <a:ln>
          <a:noFill/>
        </a:ln>
        <a:effectLst>
          <a:glow rad="165100">
            <a:schemeClr val="accent3">
              <a:alpha val="75000"/>
            </a:schemeClr>
          </a:glow>
        </a:effectLst>
        <a:scene3d>
          <a:camera prst="orthographicFront"/>
          <a:lightRig rig="threePt" dir="t"/>
        </a:scene3d>
        <a:sp3d prstMaterial="metal">
          <a:bevelT w="158750" h="152400" prst="relaxedInset"/>
          <a:bevelB w="146050" h="152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venir Next"/>
            </a:rPr>
            <a:t>In an uninjured </a:t>
          </a:r>
          <a:r>
            <a:rPr lang="en-US" sz="1600" kern="1200" dirty="0" err="1" smtClean="0">
              <a:latin typeface="Avenir Next"/>
            </a:rPr>
            <a:t>Hydractinia</a:t>
          </a:r>
          <a:r>
            <a:rPr lang="en-US" sz="1600" kern="1200" dirty="0" smtClean="0">
              <a:latin typeface="Avenir Next"/>
            </a:rPr>
            <a:t> the stem cells (green) are located on the bottom</a:t>
          </a:r>
          <a:endParaRPr lang="en-US" sz="1600" kern="1200" dirty="0"/>
        </a:p>
      </dsp:txBody>
      <dsp:txXfrm>
        <a:off x="39765" y="75592"/>
        <a:ext cx="2079526" cy="1278139"/>
      </dsp:txXfrm>
    </dsp:sp>
    <dsp:sp modelId="{5CB891BC-72F9-7241-B38B-5D3A6E01F9CD}">
      <dsp:nvSpPr>
        <dsp:cNvPr id="0" name=""/>
        <dsp:cNvSpPr/>
      </dsp:nvSpPr>
      <dsp:spPr>
        <a:xfrm>
          <a:off x="2263466" y="418495"/>
          <a:ext cx="1359331" cy="405058"/>
        </a:xfrm>
        <a:prstGeom prst="rightArrow">
          <a:avLst>
            <a:gd name="adj1" fmla="val 60000"/>
            <a:gd name="adj2" fmla="val 50000"/>
          </a:avLst>
        </a:prstGeom>
        <a:solidFill>
          <a:srgbClr val="0002D1"/>
        </a:solidFill>
        <a:ln>
          <a:noFill/>
        </a:ln>
        <a:effectLst>
          <a:glow rad="101600">
            <a:schemeClr val="accent5">
              <a:alpha val="75000"/>
            </a:schemeClr>
          </a:glow>
        </a:effectLst>
        <a:scene3d>
          <a:camera prst="orthographicFront"/>
          <a:lightRig rig="threePt" dir="t"/>
        </a:scene3d>
        <a:sp3d contourW="12700" prstMaterial="plastic">
          <a:bevelT/>
          <a:bevelB/>
          <a:contourClr>
            <a:schemeClr val="bg2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263466" y="499507"/>
        <a:ext cx="1237814" cy="243034"/>
      </dsp:txXfrm>
    </dsp:sp>
    <dsp:sp modelId="{A3FF71A1-B70B-8248-858A-09676133F367}">
      <dsp:nvSpPr>
        <dsp:cNvPr id="0" name=""/>
        <dsp:cNvSpPr/>
      </dsp:nvSpPr>
      <dsp:spPr>
        <a:xfrm>
          <a:off x="3677143" y="35827"/>
          <a:ext cx="2495057" cy="1357669"/>
        </a:xfrm>
        <a:prstGeom prst="roundRect">
          <a:avLst>
            <a:gd name="adj" fmla="val 10000"/>
          </a:avLst>
        </a:prstGeom>
        <a:solidFill>
          <a:srgbClr val="759F23"/>
        </a:solidFill>
        <a:ln>
          <a:noFill/>
        </a:ln>
        <a:effectLst>
          <a:glow rad="127000">
            <a:schemeClr val="accent3">
              <a:alpha val="75000"/>
            </a:schemeClr>
          </a:glow>
        </a:effectLst>
        <a:scene3d>
          <a:camera prst="orthographicFront"/>
          <a:lightRig rig="threePt" dir="t"/>
        </a:scene3d>
        <a:sp3d prstMaterial="metal">
          <a:bevelT w="114300" prst="artDeco"/>
          <a:bevelB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venir Next"/>
            </a:rPr>
            <a:t>When the head is cut off the stem cells (green) begin to move to the injured head to start regeneration</a:t>
          </a:r>
          <a:endParaRPr lang="en-US" sz="1600" kern="1200" dirty="0"/>
        </a:p>
      </dsp:txBody>
      <dsp:txXfrm>
        <a:off x="3716908" y="75592"/>
        <a:ext cx="2415527" cy="1278139"/>
      </dsp:txXfrm>
    </dsp:sp>
    <dsp:sp modelId="{B51A878D-41E0-BE42-8E0C-92DED7666956}">
      <dsp:nvSpPr>
        <dsp:cNvPr id="0" name=""/>
        <dsp:cNvSpPr/>
      </dsp:nvSpPr>
      <dsp:spPr>
        <a:xfrm>
          <a:off x="6168260" y="487368"/>
          <a:ext cx="148798" cy="477157"/>
        </a:xfrm>
        <a:prstGeom prst="rightArrow">
          <a:avLst>
            <a:gd name="adj1" fmla="val 60000"/>
            <a:gd name="adj2" fmla="val 50000"/>
          </a:avLst>
        </a:prstGeom>
        <a:solidFill>
          <a:srgbClr val="0002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contourW="12700" prstMaterial="plastic">
          <a:bevelT/>
          <a:bevelB/>
          <a:contourClr>
            <a:schemeClr val="bg2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168260" y="582799"/>
        <a:ext cx="104159" cy="286295"/>
      </dsp:txXfrm>
    </dsp:sp>
    <dsp:sp modelId="{FCB79495-3266-C641-8F27-FDC06D9E95A0}">
      <dsp:nvSpPr>
        <dsp:cNvPr id="0" name=""/>
        <dsp:cNvSpPr/>
      </dsp:nvSpPr>
      <dsp:spPr>
        <a:xfrm>
          <a:off x="6324599" y="35827"/>
          <a:ext cx="2064744" cy="1357669"/>
        </a:xfrm>
        <a:prstGeom prst="roundRect">
          <a:avLst>
            <a:gd name="adj" fmla="val 10000"/>
          </a:avLst>
        </a:prstGeom>
        <a:solidFill>
          <a:srgbClr val="0002D1"/>
        </a:solidFill>
        <a:ln>
          <a:noFill/>
        </a:ln>
        <a:effectLst>
          <a:glow rad="139700">
            <a:schemeClr val="accent5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 prstMaterial="plastic">
          <a:bevelT w="146050" h="139700" prst="artDeco"/>
          <a:bevelB w="146050" h="1397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accent3"/>
              </a:solidFill>
              <a:latin typeface="Avenir Next"/>
            </a:rPr>
            <a:t>Regeneration</a:t>
          </a:r>
          <a:r>
            <a:rPr lang="en-US" sz="1600" kern="1200" dirty="0" smtClean="0">
              <a:latin typeface="Avenir Next"/>
            </a:rPr>
            <a:t> occurs when stem cells arrive and multiply</a:t>
          </a:r>
          <a:endParaRPr lang="en-US" sz="1600" kern="1200" dirty="0"/>
        </a:p>
      </dsp:txBody>
      <dsp:txXfrm>
        <a:off x="6364364" y="75592"/>
        <a:ext cx="1985214" cy="12781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9BD8A-8F9C-974B-A6C5-DF377DDAF60D}">
      <dsp:nvSpPr>
        <dsp:cNvPr id="0" name=""/>
        <dsp:cNvSpPr/>
      </dsp:nvSpPr>
      <dsp:spPr>
        <a:xfrm>
          <a:off x="2707" y="338707"/>
          <a:ext cx="3445715" cy="3361184"/>
        </a:xfrm>
        <a:prstGeom prst="ellipse">
          <a:avLst/>
        </a:prstGeom>
        <a:solidFill>
          <a:srgbClr val="FD66FE">
            <a:alpha val="25000"/>
          </a:srgbClr>
        </a:solidFill>
        <a:ln>
          <a:gradFill flip="none" rotWithShape="1">
            <a:gsLst>
              <a:gs pos="6100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</a:ln>
        <a:effectLst>
          <a:glow rad="317500">
            <a:schemeClr val="tx1">
              <a:alpha val="20000"/>
            </a:schemeClr>
          </a:glow>
        </a:effectLst>
        <a:scene3d>
          <a:camera prst="orthographicFront"/>
          <a:lightRig rig="threePt" dir="t"/>
        </a:scene3d>
        <a:sp3d contourW="12700" prstMaterial="softEdge">
          <a:bevelT w="171450" h="165100"/>
          <a:bevelB w="152400" h="165100"/>
          <a:contourClr>
            <a:srgbClr val="FD66FE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472" tIns="27940" rIns="161472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>
              <a:latin typeface="Avenir Next"/>
            </a:rPr>
            <a:t>Blood stem cells are found in your bone marrow in the middle of your bones</a:t>
          </a:r>
          <a:endParaRPr lang="en-IE" sz="2200" kern="1200" dirty="0">
            <a:latin typeface="Avenir Next"/>
          </a:endParaRPr>
        </a:p>
      </dsp:txBody>
      <dsp:txXfrm>
        <a:off x="507320" y="830941"/>
        <a:ext cx="2436489" cy="2376716"/>
      </dsp:txXfrm>
    </dsp:sp>
    <dsp:sp modelId="{24963AC0-0E3D-4E43-BFF2-6228E4106C21}">
      <dsp:nvSpPr>
        <dsp:cNvPr id="0" name=""/>
        <dsp:cNvSpPr/>
      </dsp:nvSpPr>
      <dsp:spPr>
        <a:xfrm>
          <a:off x="2861608" y="366507"/>
          <a:ext cx="3399298" cy="3305584"/>
        </a:xfrm>
        <a:prstGeom prst="ellipse">
          <a:avLst/>
        </a:prstGeom>
        <a:solidFill>
          <a:schemeClr val="accent4">
            <a:lumMod val="75000"/>
            <a:alpha val="34000"/>
          </a:schemeClr>
        </a:solidFill>
        <a:ln>
          <a:solidFill>
            <a:srgbClr val="FF6600"/>
          </a:solidFill>
        </a:ln>
        <a:effectLst>
          <a:glow rad="317500">
            <a:schemeClr val="accent5">
              <a:lumMod val="20000"/>
              <a:lumOff val="80000"/>
              <a:alpha val="33000"/>
            </a:schemeClr>
          </a:glow>
        </a:effectLst>
        <a:scene3d>
          <a:camera prst="orthographicFront"/>
          <a:lightRig rig="twoPt" dir="t"/>
        </a:scene3d>
        <a:sp3d contourW="12700" prstMaterial="metal">
          <a:bevelT w="184150" h="184150"/>
          <a:bevelB w="171450" h="171450"/>
          <a:contourClr>
            <a:srgbClr val="C843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472" tIns="27940" rIns="161472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venir Next"/>
            </a:rPr>
            <a:t>Blood stem cells can differentiate into more </a:t>
          </a:r>
          <a:r>
            <a:rPr lang="en-US" sz="2200" kern="1200" dirty="0" err="1" smtClean="0">
              <a:latin typeface="Avenir Next"/>
            </a:rPr>
            <a:t>specialised</a:t>
          </a:r>
          <a:r>
            <a:rPr lang="en-US" sz="2200" kern="1200" dirty="0" smtClean="0">
              <a:latin typeface="Avenir Next"/>
            </a:rPr>
            <a:t> cells such as </a:t>
          </a:r>
          <a:r>
            <a:rPr lang="en-US" sz="2200" b="1" kern="1200" dirty="0" smtClean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Avenir Next"/>
            </a:rPr>
            <a:t>red</a:t>
          </a:r>
          <a:r>
            <a:rPr lang="en-US" sz="2200" kern="1200" dirty="0" smtClean="0">
              <a:latin typeface="Avenir Next"/>
            </a:rPr>
            <a:t> blood cells</a:t>
          </a:r>
          <a:endParaRPr lang="en-US" sz="2200" kern="1200" dirty="0">
            <a:latin typeface="Avenir Next"/>
          </a:endParaRPr>
        </a:p>
      </dsp:txBody>
      <dsp:txXfrm>
        <a:off x="3359424" y="850599"/>
        <a:ext cx="2403666" cy="2337400"/>
      </dsp:txXfrm>
    </dsp:sp>
    <dsp:sp modelId="{27E81F7A-4649-2247-A6CA-691146068725}">
      <dsp:nvSpPr>
        <dsp:cNvPr id="0" name=""/>
        <dsp:cNvSpPr/>
      </dsp:nvSpPr>
      <dsp:spPr>
        <a:xfrm>
          <a:off x="5674092" y="437086"/>
          <a:ext cx="3238599" cy="3164426"/>
        </a:xfrm>
        <a:prstGeom prst="ellipse">
          <a:avLst/>
        </a:prstGeom>
        <a:solidFill>
          <a:schemeClr val="bg2">
            <a:lumMod val="50000"/>
            <a:alpha val="27000"/>
          </a:schemeClr>
        </a:solidFill>
        <a:ln>
          <a:noFill/>
        </a:ln>
        <a:effectLst>
          <a:glow rad="304800">
            <a:schemeClr val="accent5">
              <a:lumMod val="20000"/>
              <a:lumOff val="80000"/>
              <a:alpha val="30000"/>
            </a:schemeClr>
          </a:glow>
        </a:effectLst>
        <a:scene3d>
          <a:camera prst="orthographicFront"/>
          <a:lightRig rig="twoPt" dir="t"/>
        </a:scene3d>
        <a:sp3d contourW="12700" prstMaterial="metal">
          <a:bevelT w="152400" h="215900"/>
          <a:bevelB w="247650" h="285750"/>
          <a:contourClr>
            <a:schemeClr val="accent4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472" tIns="27940" rIns="161472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Avenir Next"/>
            </a:rPr>
            <a:t>Red</a:t>
          </a:r>
          <a:r>
            <a:rPr lang="en-IE" sz="2200" b="1" kern="1200" dirty="0" smtClean="0">
              <a:latin typeface="Avenir Next"/>
            </a:rPr>
            <a:t> </a:t>
          </a:r>
          <a:r>
            <a:rPr lang="en-IE" sz="2200" kern="1200" dirty="0" smtClean="0">
              <a:latin typeface="Avenir Next"/>
            </a:rPr>
            <a:t>blood cells only live up to 120 days so they need to be continuously replaced</a:t>
          </a:r>
        </a:p>
      </dsp:txBody>
      <dsp:txXfrm>
        <a:off x="6148374" y="900505"/>
        <a:ext cx="2290035" cy="22375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20AD0-EF28-2344-8717-FBB190CC186F}">
      <dsp:nvSpPr>
        <dsp:cNvPr id="0" name=""/>
        <dsp:cNvSpPr/>
      </dsp:nvSpPr>
      <dsp:spPr>
        <a:xfrm>
          <a:off x="0" y="116784"/>
          <a:ext cx="3733800" cy="117936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27000">
            <a:srgbClr val="FF00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33350" h="127000"/>
          <a:contourClr>
            <a:schemeClr val="tx1">
              <a:lumMod val="8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latin typeface="Avenir Next"/>
            </a:rPr>
            <a:t> </a:t>
          </a:r>
          <a:r>
            <a:rPr lang="en-IE" sz="2000" kern="1200" dirty="0" smtClean="0">
              <a:latin typeface="Avenir Next"/>
            </a:rPr>
            <a:t>Assemble into groups of two</a:t>
          </a:r>
          <a:endParaRPr lang="en-IE" sz="2000" kern="1200" dirty="0">
            <a:latin typeface="Avenir Next"/>
          </a:endParaRPr>
        </a:p>
      </dsp:txBody>
      <dsp:txXfrm>
        <a:off x="57572" y="174356"/>
        <a:ext cx="3618656" cy="1064216"/>
      </dsp:txXfrm>
    </dsp:sp>
    <dsp:sp modelId="{C2034ECE-0A50-0E41-A986-9C8546223583}">
      <dsp:nvSpPr>
        <dsp:cNvPr id="0" name=""/>
        <dsp:cNvSpPr/>
      </dsp:nvSpPr>
      <dsp:spPr>
        <a:xfrm>
          <a:off x="0" y="1457552"/>
          <a:ext cx="3733800" cy="117936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77800">
            <a:srgbClr val="FF6600">
              <a:alpha val="77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venir Next"/>
            </a:rPr>
            <a:t>Play the “</a:t>
          </a:r>
          <a:r>
            <a:rPr lang="en-US" sz="2000" kern="1200" dirty="0" err="1" smtClean="0">
              <a:latin typeface="Avenir Next"/>
            </a:rPr>
            <a:t>STEMinator</a:t>
          </a:r>
          <a:r>
            <a:rPr lang="en-US" sz="2000" kern="1200" dirty="0" smtClean="0">
              <a:latin typeface="Avenir Next"/>
            </a:rPr>
            <a:t>” card game in Top Trumps style </a:t>
          </a:r>
          <a:endParaRPr lang="en-US" sz="2000" kern="1200" dirty="0">
            <a:latin typeface="Avenir Next"/>
          </a:endParaRPr>
        </a:p>
      </dsp:txBody>
      <dsp:txXfrm>
        <a:off x="57572" y="1515124"/>
        <a:ext cx="3618656" cy="1064216"/>
      </dsp:txXfrm>
    </dsp:sp>
    <dsp:sp modelId="{F257238D-BA36-C34C-B84D-83CFA5B214AA}">
      <dsp:nvSpPr>
        <dsp:cNvPr id="0" name=""/>
        <dsp:cNvSpPr/>
      </dsp:nvSpPr>
      <dsp:spPr>
        <a:xfrm>
          <a:off x="0" y="2798471"/>
          <a:ext cx="3733800" cy="117936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39700">
            <a:srgbClr val="FFFF00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33350" h="133350"/>
          <a:bevelB w="139700" h="127000"/>
          <a:contourClr>
            <a:schemeClr val="tx1">
              <a:lumMod val="8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Avenir Next"/>
            </a:rPr>
            <a:t>Six groups, each group contains three steps of differentiation</a:t>
          </a:r>
          <a:endParaRPr lang="en-IE" sz="2000" kern="1200" dirty="0">
            <a:latin typeface="Avenir Next"/>
          </a:endParaRPr>
        </a:p>
      </dsp:txBody>
      <dsp:txXfrm>
        <a:off x="57572" y="2856043"/>
        <a:ext cx="3618656" cy="1064216"/>
      </dsp:txXfrm>
    </dsp:sp>
    <dsp:sp modelId="{935839D9-CEFF-D04E-92D0-AF9AE0A6C483}">
      <dsp:nvSpPr>
        <dsp:cNvPr id="0" name=""/>
        <dsp:cNvSpPr/>
      </dsp:nvSpPr>
      <dsp:spPr>
        <a:xfrm>
          <a:off x="0" y="4149080"/>
          <a:ext cx="3733800" cy="117936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190500">
            <a:schemeClr val="accent3">
              <a:lumMod val="75000"/>
              <a:alpha val="75000"/>
            </a:schemeClr>
          </a:glow>
        </a:effectLst>
        <a:scene3d>
          <a:camera prst="orthographicFront"/>
          <a:lightRig rig="threePt" dir="t"/>
        </a:scene3d>
        <a:sp3d contourW="12700" prstMaterial="plastic">
          <a:bevelT/>
          <a:bevelB/>
          <a:contourClr>
            <a:schemeClr val="tx1">
              <a:lumMod val="9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Avenir Next"/>
            </a:rPr>
            <a:t>Take note of the different types of cells and what they specialise in </a:t>
          </a:r>
        </a:p>
      </dsp:txBody>
      <dsp:txXfrm>
        <a:off x="57572" y="4206652"/>
        <a:ext cx="3618656" cy="1064216"/>
      </dsp:txXfrm>
    </dsp:sp>
    <dsp:sp modelId="{A9C1176C-090C-7F48-8AC0-4C57C1EEC428}">
      <dsp:nvSpPr>
        <dsp:cNvPr id="0" name=""/>
        <dsp:cNvSpPr/>
      </dsp:nvSpPr>
      <dsp:spPr>
        <a:xfrm>
          <a:off x="0" y="5526240"/>
          <a:ext cx="3733800" cy="1179360"/>
        </a:xfrm>
        <a:prstGeom prst="roundRect">
          <a:avLst/>
        </a:prstGeom>
        <a:solidFill>
          <a:srgbClr val="2A2035"/>
        </a:solidFill>
        <a:ln>
          <a:noFill/>
        </a:ln>
        <a:effectLst>
          <a:glow rad="203200">
            <a:srgbClr val="1A96AF">
              <a:alpha val="75000"/>
            </a:srgbClr>
          </a:glow>
        </a:effectLst>
        <a:scene3d>
          <a:camera prst="orthographicFront"/>
          <a:lightRig rig="threePt" dir="t"/>
        </a:scene3d>
        <a:sp3d contourW="12700" prstMaterial="plastic">
          <a:bevelT w="127000" h="127000"/>
          <a:bevelB w="127000" h="127000"/>
          <a:contourClr>
            <a:schemeClr val="tx1">
              <a:lumMod val="9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Avenir Next"/>
            </a:rPr>
            <a:t>Notice how the more differentiated a cell is the lower its self-renewing power </a:t>
          </a:r>
          <a:endParaRPr lang="en-IE" sz="2000" kern="1200" dirty="0">
            <a:latin typeface="Avenir Next"/>
          </a:endParaRPr>
        </a:p>
      </dsp:txBody>
      <dsp:txXfrm>
        <a:off x="57572" y="5583812"/>
        <a:ext cx="3618656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C0C2-A12D-7243-BD5F-CD95B2054F4D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7020F-378D-4D4D-9C0D-F06BBB17F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20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D3F8-F4ED-8443-9388-BADCA92C4947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355C9-936F-0743-8F5A-4B8EF6314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9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mages/aFplM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mages/CbYRk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try.stem-kine.com/lf-1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mages/KcNC4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Lukiyanovoa</a:t>
            </a:r>
            <a:r>
              <a:rPr lang="en-US" dirty="0" smtClean="0"/>
              <a:t> </a:t>
            </a:r>
            <a:r>
              <a:rPr lang="en-US" dirty="0" err="1" smtClean="0"/>
              <a:t>Natalia/frenta/shutterstock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https://commons.wikimedia.org/wiki/File:Right_arm_bone_marrow.svg</a:t>
            </a:r>
          </a:p>
          <a:p>
            <a:endParaRPr lang="en-IE" dirty="0" smtClean="0"/>
          </a:p>
          <a:p>
            <a:r>
              <a:rPr lang="en-IE" dirty="0" smtClean="0"/>
              <a:t>https://commons.wikimedia.org/wiki/File:Red-blood-cell_illust.svg</a:t>
            </a:r>
          </a:p>
          <a:p>
            <a:endParaRPr lang="en-IE" dirty="0" smtClean="0"/>
          </a:p>
          <a:p>
            <a:r>
              <a:rPr lang="en-IE" dirty="0" smtClean="0"/>
              <a:t>https://pixabay.com/en/calendar-icons-calendar-icons-month-925109/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7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https://goo.gl/images/aFplMG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As</a:t>
            </a:r>
            <a:r>
              <a:rPr lang="en-IE" baseline="0" dirty="0" smtClean="0"/>
              <a:t> the lineage progresses the cells start forming a protective layer, the Myelin Sheath, around the axon of the neurons. This is represented by the cells’ hands wrapping around the axon in the images.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85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85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85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Lukiyanovoa</a:t>
            </a:r>
            <a:r>
              <a:rPr lang="en-US" dirty="0" smtClean="0"/>
              <a:t> </a:t>
            </a:r>
            <a:r>
              <a:rPr lang="en-US" dirty="0" err="1" smtClean="0"/>
              <a:t>Natalia/frenta/shutterstock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https://goo.gl/images/CbYRk5</a:t>
            </a:r>
            <a:endParaRPr lang="en-GB" dirty="0" smtClean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http://try.stem-kine.com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https://goo.gl/images/KcNC4N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Bradshaw et al, 2015; </a:t>
            </a:r>
            <a:r>
              <a:rPr lang="en-US" sz="1200" dirty="0" smtClean="0"/>
              <a:t>https://elifesciences.org/articles/05506#fig2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Bradshaw et al, 2015; </a:t>
            </a:r>
            <a:r>
              <a:rPr lang="en-US" dirty="0" smtClean="0"/>
              <a:t>https://elifesciences.org/articles/05506#fig5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Bradshaw et al, 2015; https://elifesciences.org/articles/05506#media2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01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Bradshaw et al, 2015; https://elifesciences.org/articles/05506#fig3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55C9-936F-0743-8F5A-4B8EF63141C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8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41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33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41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3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9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68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76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0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91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0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25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9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13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84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54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99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2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53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61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10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2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05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77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49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97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66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7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51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03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8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69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11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77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78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75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6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8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40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04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2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37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26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02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20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729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494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5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08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34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03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70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72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31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2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C679-7671-A744-B711-5C11CF8302C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1AB2-47EF-3B4C-B625-25A8C5B1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8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4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17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C679-7671-A744-B711-5C11CF8302C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1AB2-47EF-3B4C-B625-25A8C5B1B75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1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2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diagramDrawing" Target="../diagrams/drawing5.xml"/><Relationship Id="rId5" Type="http://schemas.openxmlformats.org/officeDocument/2006/relationships/image" Target="../media/image14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429000"/>
            <a:ext cx="77808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woPt" dir="t"/>
            </a:scene3d>
            <a:sp3d extrusionH="57150" prstMaterial="softEdge">
              <a:bevelT w="38100" h="38100"/>
              <a:bevelB w="38100" h="38100"/>
            </a:sp3d>
          </a:bodyPr>
          <a:lstStyle/>
          <a:p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tx1">
                      <a:alpha val="75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  <a:reflection stA="50000" endPos="75000" dist="12700" dir="5400000" sy="-100000" algn="bl" rotWithShape="0"/>
                </a:effectLst>
                <a:latin typeface="Avenir Next"/>
              </a:rPr>
              <a:t>Introducing</a:t>
            </a:r>
            <a:r>
              <a:rPr lang="en-US" sz="4800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</a:schemeClr>
                </a:solidFill>
                <a:effectLst>
                  <a:glow rad="63500">
                    <a:schemeClr val="tx1">
                      <a:alpha val="79000"/>
                    </a:schemeClr>
                  </a:glow>
                  <a:reflection stA="50000" endPos="75000" dist="12700" dir="5400000" sy="-100000" algn="bl" rotWithShape="0"/>
                </a:effectLst>
                <a:latin typeface="Avenir Next"/>
              </a:rPr>
              <a:t> </a:t>
            </a:r>
            <a:r>
              <a:rPr lang="en-US" sz="4800" b="1" i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glow rad="76200">
                    <a:schemeClr val="tx1">
                      <a:alpha val="79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  <a:reflection stA="50000" endPos="75000" dist="12700" dir="5400000" sy="-100000" algn="bl" rotWithShape="0"/>
                </a:effectLst>
                <a:latin typeface="Avenir Next"/>
              </a:rPr>
              <a:t>STEM CELLS</a:t>
            </a:r>
            <a:endParaRPr lang="en-US" sz="4800" i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76200">
                  <a:schemeClr val="tx1">
                    <a:alpha val="79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  <a:reflection stA="50000" endPos="75000" dist="12700" dir="5400000" sy="-100000" algn="bl" rotWithShape="0"/>
              </a:effectLst>
              <a:latin typeface="Avenir N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0" y="3810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threePt" dir="t"/>
            </a:scene3d>
            <a:sp3d extrusionH="57150" contourW="12700" prstMaterial="plastic">
              <a:bevelT w="38100" h="38100"/>
              <a:bevelB w="50800" h="38100" prst="riblet"/>
              <a:contourClr>
                <a:srgbClr val="FF00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smtClean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latin typeface="Avenir Next"/>
              </a:rPr>
              <a:t>Stem Cell Moving into Head for Regeneration</a:t>
            </a:r>
            <a:endParaRPr lang="en-IE" b="1" dirty="0">
              <a:ln>
                <a:solidFill>
                  <a:srgbClr val="FF6600"/>
                </a:solidFill>
              </a:ln>
              <a:solidFill>
                <a:srgbClr val="FF0000"/>
              </a:solidFill>
              <a:latin typeface="Avenir Next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827584" y="5694040"/>
            <a:ext cx="7690048" cy="1119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IE" sz="2400" b="1" dirty="0" smtClean="0">
                <a:ln>
                  <a:solidFill>
                    <a:srgbClr val="FF6600"/>
                  </a:solidFill>
                </a:ln>
                <a:solidFill>
                  <a:srgbClr val="800000"/>
                </a:solidFill>
                <a:latin typeface="Avenir Next"/>
              </a:rPr>
              <a:t>“Video 2”, </a:t>
            </a:r>
            <a:r>
              <a:rPr lang="en-IE" sz="2400" dirty="0" smtClean="0">
                <a:latin typeface="Avenir Next"/>
              </a:rPr>
              <a:t>Bradshaw </a:t>
            </a:r>
            <a:r>
              <a:rPr lang="en-IE" sz="2400" i="1" dirty="0" smtClean="0">
                <a:latin typeface="Avenir Next"/>
              </a:rPr>
              <a:t>et al</a:t>
            </a:r>
            <a:r>
              <a:rPr lang="en-IE" sz="2400" dirty="0" smtClean="0">
                <a:latin typeface="Avenir Next"/>
              </a:rPr>
              <a:t>., 2015</a:t>
            </a:r>
          </a:p>
          <a:p>
            <a:pPr algn="ctr">
              <a:buNone/>
            </a:pPr>
            <a:r>
              <a:rPr lang="en-IE" sz="2400" dirty="0" smtClean="0">
                <a:latin typeface="Avenir Next"/>
              </a:rPr>
              <a:t>Movie can be downloaded at: https</a:t>
            </a:r>
            <a:r>
              <a:rPr lang="en-IE" sz="2400" dirty="0">
                <a:latin typeface="Avenir Next"/>
              </a:rPr>
              <a:t>://elifesciences.org/articles/05506#media2</a:t>
            </a:r>
            <a:endParaRPr lang="en-IE" sz="2400" i="1" dirty="0">
              <a:latin typeface="Avenir Nex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536923"/>
            <a:ext cx="45148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266700" y="3048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57150" contourW="12700" prstMaterial="softEdge">
              <a:bevelT w="38100" h="38100"/>
              <a:bevelB w="38100" h="38100"/>
              <a:contourClr>
                <a:schemeClr val="accent5">
                  <a:lumMod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9BBB59"/>
                </a:solidFill>
                <a:effectLst>
                  <a:glow>
                    <a:schemeClr val="tx1">
                      <a:alpha val="94000"/>
                    </a:schemeClr>
                  </a:glow>
                </a:effectLst>
                <a:latin typeface="Avenir Next"/>
              </a:rPr>
              <a:t>Hydractinia</a:t>
            </a:r>
            <a:r>
              <a:rPr lang="en-US" b="1" dirty="0" smtClean="0">
                <a:solidFill>
                  <a:srgbClr val="9BBB59"/>
                </a:solidFill>
                <a:effectLst>
                  <a:glow>
                    <a:schemeClr val="tx1">
                      <a:alpha val="94000"/>
                    </a:schemeClr>
                  </a:glow>
                </a:effectLst>
                <a:latin typeface="Avenir Next"/>
              </a:rPr>
              <a:t> Regeneration</a:t>
            </a:r>
            <a:endParaRPr lang="en-US" b="1" dirty="0">
              <a:solidFill>
                <a:srgbClr val="9BBB59"/>
              </a:solidFill>
              <a:effectLst>
                <a:glow>
                  <a:schemeClr val="tx1">
                    <a:alpha val="94000"/>
                  </a:schemeClr>
                </a:glow>
              </a:effectLst>
              <a:latin typeface="Avenir Nex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lum contras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47800"/>
            <a:ext cx="1947333" cy="384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1447800"/>
            <a:ext cx="1913468" cy="3845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447800"/>
            <a:ext cx="1676400" cy="4150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447800"/>
            <a:ext cx="2209800" cy="3921531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64871831"/>
              </p:ext>
            </p:extLst>
          </p:nvPr>
        </p:nvGraphicFramePr>
        <p:xfrm>
          <a:off x="457200" y="5029200"/>
          <a:ext cx="8534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395536" y="608147"/>
            <a:ext cx="8344272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prstClr val="white"/>
                </a:solidFill>
                <a:latin typeface="Avenir Next"/>
              </a:rPr>
              <a:t>Stem Cells Have Two Jobs</a:t>
            </a:r>
            <a:endParaRPr lang="en-IE" sz="4800" b="1" dirty="0">
              <a:solidFill>
                <a:prstClr val="white"/>
              </a:solidFill>
              <a:latin typeface="Avenir Nex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2000" y="2240968"/>
            <a:ext cx="900000" cy="900000"/>
            <a:chOff x="4211960" y="1556792"/>
            <a:chExt cx="900000" cy="900000"/>
          </a:xfrm>
        </p:grpSpPr>
        <p:sp>
          <p:nvSpPr>
            <p:cNvPr id="2" name="Oval 1"/>
            <p:cNvSpPr/>
            <p:nvPr/>
          </p:nvSpPr>
          <p:spPr>
            <a:xfrm>
              <a:off x="4211960" y="1556792"/>
              <a:ext cx="900000" cy="90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562924" y="1934061"/>
              <a:ext cx="198072" cy="198072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91680" y="3789040"/>
            <a:ext cx="900000" cy="900000"/>
            <a:chOff x="2417084" y="3212976"/>
            <a:chExt cx="900000" cy="900000"/>
          </a:xfrm>
        </p:grpSpPr>
        <p:sp>
          <p:nvSpPr>
            <p:cNvPr id="8" name="Oval 7"/>
            <p:cNvSpPr/>
            <p:nvPr/>
          </p:nvSpPr>
          <p:spPr>
            <a:xfrm>
              <a:off x="2417084" y="3212976"/>
              <a:ext cx="900000" cy="90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768048" y="3590245"/>
              <a:ext cx="198072" cy="198072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72200" y="3573016"/>
            <a:ext cx="1260000" cy="1260000"/>
            <a:chOff x="6372200" y="3068960"/>
            <a:chExt cx="1260000" cy="1260000"/>
          </a:xfrm>
        </p:grpSpPr>
        <p:sp>
          <p:nvSpPr>
            <p:cNvPr id="10" name="Explosion 2 9"/>
            <p:cNvSpPr/>
            <p:nvPr/>
          </p:nvSpPr>
          <p:spPr>
            <a:xfrm>
              <a:off x="6372200" y="3068960"/>
              <a:ext cx="1260000" cy="1260000"/>
            </a:xfrm>
            <a:prstGeom prst="irregularSeal2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04128" y="3652136"/>
              <a:ext cx="198072" cy="198072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23828" y="142497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>
                <a:solidFill>
                  <a:prstClr val="white"/>
                </a:solidFill>
                <a:latin typeface="Avenir Next"/>
              </a:rPr>
              <a:t>A stem cell can do one of two things:</a:t>
            </a:r>
            <a:endParaRPr lang="en-IE" sz="2200" dirty="0">
              <a:solidFill>
                <a:prstClr val="white"/>
              </a:solidFill>
              <a:latin typeface="Avenir N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508" y="4799161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>
                <a:ln>
                  <a:solidFill>
                    <a:srgbClr val="4F81BD"/>
                  </a:solidFill>
                </a:ln>
                <a:solidFill>
                  <a:srgbClr val="9BBB59"/>
                </a:solidFill>
                <a:latin typeface="Avenir Next"/>
              </a:rPr>
              <a:t>Self-renew</a:t>
            </a:r>
            <a:r>
              <a:rPr lang="en-IE" sz="2200" dirty="0" smtClean="0">
                <a:solidFill>
                  <a:prstClr val="white"/>
                </a:solidFill>
                <a:latin typeface="Avenir Next"/>
              </a:rPr>
              <a:t> =</a:t>
            </a:r>
          </a:p>
          <a:p>
            <a:pPr algn="ctr"/>
            <a:r>
              <a:rPr lang="en-IE" sz="2200" dirty="0">
                <a:solidFill>
                  <a:prstClr val="white"/>
                </a:solidFill>
                <a:latin typeface="Avenir Next"/>
              </a:rPr>
              <a:t>M</a:t>
            </a:r>
            <a:r>
              <a:rPr lang="en-IE" sz="2200" dirty="0" smtClean="0">
                <a:solidFill>
                  <a:prstClr val="white"/>
                </a:solidFill>
                <a:latin typeface="Avenir Next"/>
              </a:rPr>
              <a:t>ake copies of itself</a:t>
            </a:r>
            <a:endParaRPr lang="en-IE" sz="2200" dirty="0">
              <a:solidFill>
                <a:prstClr val="white"/>
              </a:solidFill>
              <a:latin typeface="Avenir Nex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4932" y="4763137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>
                <a:ln>
                  <a:solidFill>
                    <a:srgbClr val="4F81BD"/>
                  </a:solidFill>
                </a:ln>
                <a:solidFill>
                  <a:srgbClr val="9BBB59"/>
                </a:solidFill>
                <a:latin typeface="Avenir Next"/>
              </a:rPr>
              <a:t>Differentiate</a:t>
            </a:r>
            <a:r>
              <a:rPr lang="en-IE" sz="2200" dirty="0" smtClean="0">
                <a:solidFill>
                  <a:prstClr val="white"/>
                </a:solidFill>
                <a:latin typeface="Avenir Next"/>
              </a:rPr>
              <a:t> =</a:t>
            </a:r>
          </a:p>
          <a:p>
            <a:pPr algn="ctr"/>
            <a:r>
              <a:rPr lang="en-IE" sz="2200" dirty="0" smtClean="0">
                <a:solidFill>
                  <a:prstClr val="white"/>
                </a:solidFill>
                <a:latin typeface="Avenir Next"/>
              </a:rPr>
              <a:t>Turn into a specific “specialised” type of cell</a:t>
            </a:r>
            <a:endParaRPr lang="en-IE" sz="2200" dirty="0">
              <a:solidFill>
                <a:prstClr val="white"/>
              </a:solidFill>
              <a:latin typeface="Avenir Nex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591680" y="2996952"/>
            <a:ext cx="1530320" cy="864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76056" y="2996952"/>
            <a:ext cx="1530000" cy="864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" y="594928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prstClr val="white"/>
                </a:solidFill>
                <a:latin typeface="Avenir Next"/>
              </a:rPr>
              <a:t>Once a stem cell differentiates, it generally loses its ability to self-renew! </a:t>
            </a:r>
            <a:endParaRPr lang="en-IE" sz="2400" dirty="0">
              <a:solidFill>
                <a:prstClr val="white"/>
              </a:solidFill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1200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0" y="476672"/>
            <a:ext cx="9144000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prstClr val="white"/>
                </a:solidFill>
                <a:latin typeface="Avenir Next"/>
              </a:rPr>
              <a:t>Why are Two Jobs Necessary?</a:t>
            </a:r>
            <a:endParaRPr lang="en-IE" sz="4800" b="1" dirty="0">
              <a:solidFill>
                <a:prstClr val="white"/>
              </a:solidFill>
              <a:latin typeface="Avenir Nex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46" y="1628800"/>
            <a:ext cx="2813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dirty="0" smtClean="0">
                <a:solidFill>
                  <a:prstClr val="white"/>
                </a:solidFill>
                <a:latin typeface="Avenir Next"/>
              </a:rPr>
              <a:t>Start with one stem cell that divides into two stem cells</a:t>
            </a:r>
            <a:endParaRPr lang="en-IE" sz="2200" dirty="0">
              <a:solidFill>
                <a:prstClr val="white"/>
              </a:solidFill>
              <a:latin typeface="Avenir Nex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991" y="5989326"/>
            <a:ext cx="8938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>
                <a:solidFill>
                  <a:prstClr val="white"/>
                </a:solidFill>
                <a:latin typeface="Avenir Next"/>
              </a:rPr>
              <a:t>After three divisions, finish with </a:t>
            </a:r>
            <a:r>
              <a:rPr lang="en-IE" sz="2200" u="sng" dirty="0" smtClean="0">
                <a:solidFill>
                  <a:prstClr val="white"/>
                </a:solidFill>
                <a:latin typeface="Avenir Next"/>
              </a:rPr>
              <a:t>one</a:t>
            </a:r>
            <a:r>
              <a:rPr lang="en-IE" sz="2200" b="1" dirty="0" smtClean="0">
                <a:solidFill>
                  <a:prstClr val="white"/>
                </a:solidFill>
                <a:latin typeface="Avenir Next"/>
              </a:rPr>
              <a:t> </a:t>
            </a:r>
            <a:r>
              <a:rPr lang="en-IE" sz="2200" b="1" dirty="0" smtClean="0">
                <a:ln>
                  <a:solidFill>
                    <a:srgbClr val="4F81BD"/>
                  </a:solidFill>
                </a:ln>
                <a:solidFill>
                  <a:srgbClr val="9BBB59"/>
                </a:solidFill>
                <a:latin typeface="Avenir Next"/>
              </a:rPr>
              <a:t>self-renewing</a:t>
            </a:r>
            <a:r>
              <a:rPr lang="en-IE" sz="2200" b="1" dirty="0" smtClean="0">
                <a:solidFill>
                  <a:prstClr val="white"/>
                </a:solidFill>
                <a:latin typeface="Avenir Next"/>
              </a:rPr>
              <a:t> </a:t>
            </a:r>
            <a:r>
              <a:rPr lang="en-IE" sz="2200" dirty="0" smtClean="0">
                <a:solidFill>
                  <a:prstClr val="white"/>
                </a:solidFill>
                <a:latin typeface="Avenir Next"/>
              </a:rPr>
              <a:t>cell and</a:t>
            </a:r>
          </a:p>
          <a:p>
            <a:pPr algn="ctr"/>
            <a:r>
              <a:rPr lang="en-IE" sz="2200" u="sng" dirty="0" smtClean="0">
                <a:solidFill>
                  <a:prstClr val="white"/>
                </a:solidFill>
                <a:latin typeface="Avenir Next"/>
              </a:rPr>
              <a:t>three</a:t>
            </a:r>
            <a:r>
              <a:rPr lang="en-IE" sz="2200" dirty="0" smtClean="0">
                <a:solidFill>
                  <a:prstClr val="white"/>
                </a:solidFill>
                <a:latin typeface="Avenir Next"/>
              </a:rPr>
              <a:t> </a:t>
            </a:r>
            <a:r>
              <a:rPr lang="en-IE" sz="2200" b="1" dirty="0">
                <a:ln>
                  <a:solidFill>
                    <a:srgbClr val="4F81BD"/>
                  </a:solidFill>
                </a:ln>
                <a:solidFill>
                  <a:srgbClr val="9BBB59"/>
                </a:solidFill>
                <a:latin typeface="Avenir Next"/>
              </a:rPr>
              <a:t>d</a:t>
            </a:r>
            <a:r>
              <a:rPr lang="en-IE" sz="2200" b="1" dirty="0" smtClean="0">
                <a:ln>
                  <a:solidFill>
                    <a:srgbClr val="4F81BD"/>
                  </a:solidFill>
                </a:ln>
                <a:solidFill>
                  <a:srgbClr val="9BBB59"/>
                </a:solidFill>
                <a:latin typeface="Avenir Next"/>
              </a:rPr>
              <a:t>ifferentiated</a:t>
            </a:r>
            <a:r>
              <a:rPr lang="en-IE" sz="2200" b="1" dirty="0" smtClean="0">
                <a:solidFill>
                  <a:prstClr val="white"/>
                </a:solidFill>
                <a:latin typeface="Avenir Next"/>
              </a:rPr>
              <a:t> </a:t>
            </a:r>
            <a:r>
              <a:rPr lang="en-IE" sz="2200" dirty="0" smtClean="0">
                <a:solidFill>
                  <a:prstClr val="white"/>
                </a:solidFill>
                <a:latin typeface="Avenir Next"/>
              </a:rPr>
              <a:t>cells</a:t>
            </a:r>
            <a:endParaRPr lang="en-IE" sz="2200" dirty="0">
              <a:solidFill>
                <a:prstClr val="white"/>
              </a:solidFill>
              <a:latin typeface="Avenir Nex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96" y="1628800"/>
            <a:ext cx="37079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>
                  <a:solidFill>
                    <a:srgbClr val="4F81BD"/>
                  </a:solidFill>
                </a:ln>
                <a:solidFill>
                  <a:srgbClr val="9BBB59"/>
                </a:solidFill>
                <a:latin typeface="Avenir Next"/>
              </a:rPr>
              <a:t>Self-renewing</a:t>
            </a:r>
            <a:r>
              <a:rPr lang="en-IE" sz="2800" dirty="0" smtClean="0">
                <a:solidFill>
                  <a:prstClr val="white"/>
                </a:solidFill>
                <a:latin typeface="Avenir Next"/>
              </a:rPr>
              <a:t> cells - </a:t>
            </a:r>
            <a:r>
              <a:rPr lang="en-IE" sz="2800" dirty="0">
                <a:solidFill>
                  <a:prstClr val="white"/>
                </a:solidFill>
                <a:latin typeface="Avenir Next"/>
              </a:rPr>
              <a:t>M</a:t>
            </a:r>
            <a:r>
              <a:rPr lang="en-IE" sz="2800" dirty="0" smtClean="0">
                <a:solidFill>
                  <a:prstClr val="white"/>
                </a:solidFill>
                <a:latin typeface="Avenir Next"/>
              </a:rPr>
              <a:t>ake </a:t>
            </a:r>
            <a:r>
              <a:rPr lang="en-IE" sz="2800" dirty="0">
                <a:solidFill>
                  <a:prstClr val="white"/>
                </a:solidFill>
                <a:latin typeface="Avenir Next"/>
              </a:rPr>
              <a:t>sure stem cells </a:t>
            </a:r>
            <a:r>
              <a:rPr lang="en-IE" sz="2800" dirty="0" smtClean="0">
                <a:solidFill>
                  <a:prstClr val="white"/>
                </a:solidFill>
                <a:latin typeface="Avenir Next"/>
              </a:rPr>
              <a:t>do not </a:t>
            </a:r>
            <a:r>
              <a:rPr lang="en-IE" sz="2800" dirty="0">
                <a:solidFill>
                  <a:prstClr val="white"/>
                </a:solidFill>
                <a:latin typeface="Avenir Next"/>
              </a:rPr>
              <a:t>run out</a:t>
            </a:r>
          </a:p>
          <a:p>
            <a:endParaRPr lang="en-IE" sz="2800" dirty="0" smtClean="0">
              <a:solidFill>
                <a:prstClr val="white"/>
              </a:solidFill>
              <a:latin typeface="Avenir Next"/>
            </a:endParaRPr>
          </a:p>
          <a:p>
            <a:r>
              <a:rPr lang="en-IE" sz="2800" b="1" dirty="0" smtClean="0">
                <a:ln>
                  <a:solidFill>
                    <a:srgbClr val="4F81BD"/>
                  </a:solidFill>
                </a:ln>
                <a:solidFill>
                  <a:srgbClr val="9BBB59"/>
                </a:solidFill>
                <a:latin typeface="Avenir Next"/>
              </a:rPr>
              <a:t>Differentiated</a:t>
            </a:r>
            <a:r>
              <a:rPr lang="en-IE" sz="2800" b="1" dirty="0" smtClean="0">
                <a:solidFill>
                  <a:srgbClr val="9BBB59"/>
                </a:solidFill>
                <a:latin typeface="Avenir Next"/>
              </a:rPr>
              <a:t> </a:t>
            </a:r>
            <a:r>
              <a:rPr lang="en-IE" sz="2800" dirty="0" smtClean="0">
                <a:solidFill>
                  <a:prstClr val="white"/>
                </a:solidFill>
                <a:latin typeface="Avenir Next"/>
              </a:rPr>
              <a:t>cells</a:t>
            </a:r>
            <a:r>
              <a:rPr lang="en-IE" sz="2800" b="1" dirty="0" smtClean="0">
                <a:solidFill>
                  <a:srgbClr val="9BBB59"/>
                </a:solidFill>
                <a:latin typeface="Avenir Next"/>
              </a:rPr>
              <a:t> </a:t>
            </a:r>
            <a:r>
              <a:rPr lang="en-IE" sz="2800" dirty="0" smtClean="0">
                <a:solidFill>
                  <a:prstClr val="white"/>
                </a:solidFill>
                <a:latin typeface="Avenir Next"/>
              </a:rPr>
              <a:t>- </a:t>
            </a:r>
            <a:r>
              <a:rPr lang="en-IE" sz="2800" dirty="0">
                <a:solidFill>
                  <a:prstClr val="white"/>
                </a:solidFill>
                <a:latin typeface="Avenir Next"/>
              </a:rPr>
              <a:t>R</a:t>
            </a:r>
            <a:r>
              <a:rPr lang="en-IE" sz="2800" dirty="0" smtClean="0">
                <a:solidFill>
                  <a:prstClr val="white"/>
                </a:solidFill>
                <a:latin typeface="Avenir Next"/>
              </a:rPr>
              <a:t>eplace </a:t>
            </a:r>
            <a:r>
              <a:rPr lang="en-IE" sz="2800" dirty="0">
                <a:solidFill>
                  <a:prstClr val="white"/>
                </a:solidFill>
                <a:latin typeface="Avenir Next"/>
              </a:rPr>
              <a:t>dead or </a:t>
            </a:r>
            <a:r>
              <a:rPr lang="en-IE" sz="2800" dirty="0" smtClean="0">
                <a:solidFill>
                  <a:prstClr val="white"/>
                </a:solidFill>
                <a:latin typeface="Avenir Next"/>
              </a:rPr>
              <a:t>damaged cells</a:t>
            </a:r>
          </a:p>
          <a:p>
            <a:endParaRPr lang="en-IE" sz="2200" dirty="0">
              <a:solidFill>
                <a:prstClr val="white"/>
              </a:solidFill>
              <a:latin typeface="Avenir Nex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585665" y="1386226"/>
            <a:ext cx="2532510" cy="1800723"/>
            <a:chOff x="1979712" y="1916309"/>
            <a:chExt cx="2532510" cy="1800723"/>
          </a:xfrm>
        </p:grpSpPr>
        <p:grpSp>
          <p:nvGrpSpPr>
            <p:cNvPr id="46" name="Group 45"/>
            <p:cNvGrpSpPr/>
            <p:nvPr/>
          </p:nvGrpSpPr>
          <p:grpSpPr>
            <a:xfrm>
              <a:off x="2825856" y="1916309"/>
              <a:ext cx="540000" cy="540000"/>
              <a:chOff x="4122000" y="1916309"/>
              <a:chExt cx="540000" cy="5400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122000" y="1916309"/>
                <a:ext cx="540000" cy="54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320000" y="2114309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612222" y="2817032"/>
              <a:ext cx="900000" cy="900000"/>
              <a:chOff x="4908366" y="2817032"/>
              <a:chExt cx="900000" cy="900000"/>
            </a:xfrm>
          </p:grpSpPr>
          <p:sp>
            <p:nvSpPr>
              <p:cNvPr id="53" name="Explosion 2 52"/>
              <p:cNvSpPr/>
              <p:nvPr/>
            </p:nvSpPr>
            <p:spPr>
              <a:xfrm>
                <a:off x="4908366" y="2817032"/>
                <a:ext cx="900000" cy="900000"/>
              </a:xfrm>
              <a:prstGeom prst="irregularSeal2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214366" y="3226771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 flipH="1">
              <a:off x="2393708" y="2456309"/>
              <a:ext cx="432148" cy="54064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370153" y="2456309"/>
              <a:ext cx="432000" cy="5400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1979712" y="3028771"/>
              <a:ext cx="540000" cy="540000"/>
              <a:chOff x="4122000" y="1916309"/>
              <a:chExt cx="540000" cy="5400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122000" y="1916309"/>
                <a:ext cx="540000" cy="54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320000" y="2114309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827584" y="2240968"/>
            <a:ext cx="4260702" cy="3132248"/>
            <a:chOff x="251520" y="2817032"/>
            <a:chExt cx="4260702" cy="313224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2222" y="2817032"/>
              <a:ext cx="900000" cy="900000"/>
              <a:chOff x="4908366" y="2817032"/>
              <a:chExt cx="900000" cy="900000"/>
            </a:xfrm>
          </p:grpSpPr>
          <p:sp>
            <p:nvSpPr>
              <p:cNvPr id="88" name="Explosion 2 87"/>
              <p:cNvSpPr/>
              <p:nvPr/>
            </p:nvSpPr>
            <p:spPr>
              <a:xfrm>
                <a:off x="4908366" y="2817032"/>
                <a:ext cx="900000" cy="900000"/>
              </a:xfrm>
              <a:prstGeom prst="irregularSeal2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214366" y="3226771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115616" y="4109414"/>
              <a:ext cx="540000" cy="540000"/>
              <a:chOff x="4122000" y="1916309"/>
              <a:chExt cx="540000" cy="5400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4122000" y="1916309"/>
                <a:ext cx="540000" cy="54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20000" y="2114309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807904" y="3933056"/>
              <a:ext cx="900000" cy="900000"/>
              <a:chOff x="4908366" y="2817032"/>
              <a:chExt cx="900000" cy="900000"/>
            </a:xfrm>
          </p:grpSpPr>
          <p:sp>
            <p:nvSpPr>
              <p:cNvPr id="84" name="Explosion 2 83"/>
              <p:cNvSpPr/>
              <p:nvPr/>
            </p:nvSpPr>
            <p:spPr>
              <a:xfrm>
                <a:off x="4908366" y="2817032"/>
                <a:ext cx="900000" cy="900000"/>
              </a:xfrm>
              <a:prstGeom prst="irregularSeal2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214366" y="3226771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H="1">
              <a:off x="683588" y="4652613"/>
              <a:ext cx="432148" cy="54064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51520" y="5193256"/>
              <a:ext cx="540000" cy="540000"/>
              <a:chOff x="4122000" y="1916309"/>
              <a:chExt cx="540000" cy="5400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4122000" y="1916309"/>
                <a:ext cx="540000" cy="54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320000" y="2114309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8" name="Straight Arrow Connector 77"/>
            <p:cNvCxnSpPr/>
            <p:nvPr/>
          </p:nvCxnSpPr>
          <p:spPr>
            <a:xfrm>
              <a:off x="1691728" y="4620914"/>
              <a:ext cx="432000" cy="5400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1943808" y="5049280"/>
              <a:ext cx="900000" cy="900000"/>
              <a:chOff x="4908366" y="2817032"/>
              <a:chExt cx="900000" cy="900000"/>
            </a:xfrm>
          </p:grpSpPr>
          <p:sp>
            <p:nvSpPr>
              <p:cNvPr id="80" name="Explosion 2 79"/>
              <p:cNvSpPr/>
              <p:nvPr/>
            </p:nvSpPr>
            <p:spPr>
              <a:xfrm>
                <a:off x="4908366" y="2817032"/>
                <a:ext cx="900000" cy="900000"/>
              </a:xfrm>
              <a:prstGeom prst="irregularSeal2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214366" y="3226771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611560" y="1780146"/>
            <a:ext cx="4494702" cy="4143829"/>
            <a:chOff x="17520" y="2342881"/>
            <a:chExt cx="4494702" cy="4143829"/>
          </a:xfrm>
        </p:grpSpPr>
        <p:grpSp>
          <p:nvGrpSpPr>
            <p:cNvPr id="91" name="Group 90"/>
            <p:cNvGrpSpPr/>
            <p:nvPr/>
          </p:nvGrpSpPr>
          <p:grpSpPr>
            <a:xfrm>
              <a:off x="3612222" y="2817032"/>
              <a:ext cx="900000" cy="900000"/>
              <a:chOff x="4908366" y="2817032"/>
              <a:chExt cx="900000" cy="900000"/>
            </a:xfrm>
          </p:grpSpPr>
          <p:sp>
            <p:nvSpPr>
              <p:cNvPr id="103" name="Explosion 2 102"/>
              <p:cNvSpPr/>
              <p:nvPr/>
            </p:nvSpPr>
            <p:spPr>
              <a:xfrm>
                <a:off x="4908366" y="2817032"/>
                <a:ext cx="900000" cy="900000"/>
              </a:xfrm>
              <a:prstGeom prst="irregularSeal2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214366" y="3226771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2807904" y="3933056"/>
              <a:ext cx="900000" cy="900000"/>
              <a:chOff x="4908366" y="2817032"/>
              <a:chExt cx="900000" cy="900000"/>
            </a:xfrm>
          </p:grpSpPr>
          <p:sp>
            <p:nvSpPr>
              <p:cNvPr id="101" name="Explosion 2 100"/>
              <p:cNvSpPr/>
              <p:nvPr/>
            </p:nvSpPr>
            <p:spPr>
              <a:xfrm>
                <a:off x="4908366" y="2817032"/>
                <a:ext cx="900000" cy="900000"/>
              </a:xfrm>
              <a:prstGeom prst="irregularSeal2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214366" y="3226771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51520" y="5193256"/>
              <a:ext cx="540000" cy="540000"/>
              <a:chOff x="4122000" y="1916309"/>
              <a:chExt cx="540000" cy="5400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4122000" y="1916309"/>
                <a:ext cx="540000" cy="54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320000" y="2114309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1943808" y="5049280"/>
              <a:ext cx="900000" cy="900000"/>
              <a:chOff x="4908366" y="2817032"/>
              <a:chExt cx="900000" cy="900000"/>
            </a:xfrm>
          </p:grpSpPr>
          <p:sp>
            <p:nvSpPr>
              <p:cNvPr id="97" name="Explosion 2 96"/>
              <p:cNvSpPr/>
              <p:nvPr/>
            </p:nvSpPr>
            <p:spPr>
              <a:xfrm>
                <a:off x="4908366" y="2817032"/>
                <a:ext cx="900000" cy="900000"/>
              </a:xfrm>
              <a:prstGeom prst="irregularSeal2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214366" y="3226771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5" name="Oval 94"/>
            <p:cNvSpPr/>
            <p:nvPr/>
          </p:nvSpPr>
          <p:spPr>
            <a:xfrm rot="2100000">
              <a:off x="2373806" y="2342881"/>
              <a:ext cx="1656160" cy="41438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 rot="2100000">
              <a:off x="17520" y="4959256"/>
              <a:ext cx="1008000" cy="1008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91680" y="2217679"/>
            <a:ext cx="3396606" cy="2016024"/>
            <a:chOff x="4271738" y="4365304"/>
            <a:chExt cx="3396606" cy="2016024"/>
          </a:xfrm>
        </p:grpSpPr>
        <p:grpSp>
          <p:nvGrpSpPr>
            <p:cNvPr id="58" name="Group 57"/>
            <p:cNvGrpSpPr/>
            <p:nvPr/>
          </p:nvGrpSpPr>
          <p:grpSpPr>
            <a:xfrm>
              <a:off x="6768344" y="4365304"/>
              <a:ext cx="900000" cy="900000"/>
              <a:chOff x="4908366" y="2817032"/>
              <a:chExt cx="900000" cy="900000"/>
            </a:xfrm>
          </p:grpSpPr>
          <p:sp>
            <p:nvSpPr>
              <p:cNvPr id="70" name="Explosion 2 69"/>
              <p:cNvSpPr/>
              <p:nvPr/>
            </p:nvSpPr>
            <p:spPr>
              <a:xfrm>
                <a:off x="4908366" y="2817032"/>
                <a:ext cx="900000" cy="900000"/>
              </a:xfrm>
              <a:prstGeom prst="irregularSeal2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214366" y="3226771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>
            <a:xfrm flipH="1">
              <a:off x="4703806" y="5117043"/>
              <a:ext cx="432148" cy="54064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4271738" y="5657686"/>
              <a:ext cx="540000" cy="540000"/>
              <a:chOff x="4122000" y="1916309"/>
              <a:chExt cx="540000" cy="5400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122000" y="1916309"/>
                <a:ext cx="540000" cy="54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320000" y="2114309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2" name="Straight Arrow Connector 61"/>
            <p:cNvCxnSpPr/>
            <p:nvPr/>
          </p:nvCxnSpPr>
          <p:spPr>
            <a:xfrm>
              <a:off x="5711946" y="5085344"/>
              <a:ext cx="432000" cy="5400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5964026" y="5481328"/>
              <a:ext cx="900000" cy="900000"/>
              <a:chOff x="4908366" y="2817032"/>
              <a:chExt cx="900000" cy="900000"/>
            </a:xfrm>
          </p:grpSpPr>
          <p:sp>
            <p:nvSpPr>
              <p:cNvPr id="64" name="Explosion 2 63"/>
              <p:cNvSpPr/>
              <p:nvPr/>
            </p:nvSpPr>
            <p:spPr>
              <a:xfrm>
                <a:off x="4908366" y="2817032"/>
                <a:ext cx="900000" cy="900000"/>
              </a:xfrm>
              <a:prstGeom prst="irregularSeal2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214366" y="3226771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5135954" y="4619894"/>
              <a:ext cx="540000" cy="540000"/>
              <a:chOff x="4122000" y="1916309"/>
              <a:chExt cx="540000" cy="5400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122000" y="1916309"/>
                <a:ext cx="540000" cy="54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320000" y="2114309"/>
                <a:ext cx="144000" cy="144000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3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79512" y="513292"/>
            <a:ext cx="8812088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chilly" dir="t"/>
            </a:scene3d>
            <a:sp3d extrusionH="57150" contourW="12700" prstMaterial="softEdge">
              <a:bevelT w="38100" h="38100"/>
              <a:bevelB w="38100" h="38100"/>
              <a:contourClr>
                <a:schemeClr val="accent5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b="1" dirty="0" smtClean="0">
                <a:solidFill>
                  <a:prstClr val="white"/>
                </a:solidFill>
                <a:latin typeface="Avenir Next"/>
              </a:rPr>
              <a:t> </a:t>
            </a:r>
            <a:r>
              <a:rPr lang="en-IE" sz="5400" b="1" dirty="0" smtClean="0">
                <a:solidFill>
                  <a:srgbClr val="E3791D"/>
                </a:solidFill>
                <a:latin typeface="Avenir Next"/>
              </a:rPr>
              <a:t>Example: Blood Cells</a:t>
            </a:r>
            <a:endParaRPr lang="en-IE" sz="5400" b="1" dirty="0">
              <a:solidFill>
                <a:srgbClr val="E3791D"/>
              </a:solidFill>
              <a:latin typeface="Avenir Nex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0700399"/>
              </p:ext>
            </p:extLst>
          </p:nvPr>
        </p:nvGraphicFramePr>
        <p:xfrm>
          <a:off x="76200" y="1219200"/>
          <a:ext cx="8915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5517232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prstClr val="white"/>
                </a:solidFill>
                <a:latin typeface="Avenir Next"/>
              </a:rPr>
              <a:t>Once the blood stem cells differentiate into 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Avenir Next"/>
              </a:rPr>
              <a:t>red</a:t>
            </a:r>
            <a:r>
              <a:rPr lang="en-US" sz="2800" dirty="0">
                <a:solidFill>
                  <a:prstClr val="white"/>
                </a:solidFill>
                <a:latin typeface="Avenir Next"/>
              </a:rPr>
              <a:t> </a:t>
            </a:r>
            <a:r>
              <a:rPr lang="en-IE" sz="2800" dirty="0" smtClean="0">
                <a:solidFill>
                  <a:prstClr val="white"/>
                </a:solidFill>
                <a:latin typeface="Avenir Next"/>
              </a:rPr>
              <a:t>blood cells, they lose their ability to self-renew </a:t>
            </a:r>
            <a:endParaRPr lang="en-IE" sz="2800" dirty="0">
              <a:solidFill>
                <a:prstClr val="white"/>
              </a:solidFill>
              <a:latin typeface="Avenir Next"/>
            </a:endParaRPr>
          </a:p>
        </p:txBody>
      </p:sp>
      <p:sp>
        <p:nvSpPr>
          <p:cNvPr id="3" name="AutoShape 2" descr="Image result for bone mar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5845">
            <a:off x="1370627" y="3137888"/>
            <a:ext cx="800912" cy="2359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4112597"/>
            <a:ext cx="604800" cy="50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29" y="4264997"/>
            <a:ext cx="604800" cy="50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91" y="4120929"/>
            <a:ext cx="604800" cy="504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01" y="4196428"/>
            <a:ext cx="2987824" cy="64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6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"/>
          <a:stretch/>
        </p:blipFill>
        <p:spPr>
          <a:xfrm>
            <a:off x="1143000" y="1981200"/>
            <a:ext cx="6684398" cy="43932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/>
        </p:nvSpPr>
        <p:spPr>
          <a:xfrm>
            <a:off x="228600" y="685800"/>
            <a:ext cx="8735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brightRoom" dir="t"/>
            </a:scene3d>
            <a:sp3d extrusionH="57150" contourW="12700" prstMaterial="metal">
              <a:bevelT w="69850" h="38100"/>
              <a:bevelB w="38100" h="38100"/>
              <a:contourClr>
                <a:srgbClr val="00009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smtClean="0">
                <a:solidFill>
                  <a:srgbClr val="8064A2">
                    <a:lumMod val="50000"/>
                  </a:srgbClr>
                </a:solidFill>
                <a:latin typeface="Avenir Next"/>
              </a:rPr>
              <a:t>Stem cells are found all over the body and can turn into various differentiated cells</a:t>
            </a:r>
            <a:endParaRPr lang="en-IE" b="1" dirty="0">
              <a:solidFill>
                <a:srgbClr val="8064A2">
                  <a:lumMod val="50000"/>
                </a:srgbClr>
              </a:solidFill>
              <a:latin typeface="Avenir Nex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888" y="2420888"/>
            <a:ext cx="849303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9976" y="2492896"/>
            <a:ext cx="1872000" cy="1908000"/>
            <a:chOff x="279976" y="2492896"/>
            <a:chExt cx="1872000" cy="1908000"/>
          </a:xfrm>
        </p:grpSpPr>
        <p:sp>
          <p:nvSpPr>
            <p:cNvPr id="22" name="Rectangle 21"/>
            <p:cNvSpPr/>
            <p:nvPr/>
          </p:nvSpPr>
          <p:spPr>
            <a:xfrm>
              <a:off x="279976" y="2492896"/>
              <a:ext cx="1872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492896"/>
              <a:ext cx="1640880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ight Arrow 7"/>
          <p:cNvSpPr/>
          <p:nvPr/>
        </p:nvSpPr>
        <p:spPr>
          <a:xfrm>
            <a:off x="2343471" y="3176896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pSp>
        <p:nvGrpSpPr>
          <p:cNvPr id="9" name="Group 8"/>
          <p:cNvGrpSpPr/>
          <p:nvPr/>
        </p:nvGrpSpPr>
        <p:grpSpPr>
          <a:xfrm>
            <a:off x="3632970" y="2492896"/>
            <a:ext cx="1872000" cy="1908000"/>
            <a:chOff x="3520335" y="2492896"/>
            <a:chExt cx="1872000" cy="1908000"/>
          </a:xfrm>
        </p:grpSpPr>
        <p:sp>
          <p:nvSpPr>
            <p:cNvPr id="20" name="Rectangle 19"/>
            <p:cNvSpPr/>
            <p:nvPr/>
          </p:nvSpPr>
          <p:spPr>
            <a:xfrm>
              <a:off x="3520335" y="2492896"/>
              <a:ext cx="1872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28" name="Picture 1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074" y="2492896"/>
              <a:ext cx="1760522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985965" y="2492896"/>
            <a:ext cx="1873950" cy="1908000"/>
            <a:chOff x="6862605" y="2492896"/>
            <a:chExt cx="1873950" cy="1908000"/>
          </a:xfrm>
        </p:grpSpPr>
        <p:sp>
          <p:nvSpPr>
            <p:cNvPr id="5" name="Rectangle 4"/>
            <p:cNvSpPr/>
            <p:nvPr/>
          </p:nvSpPr>
          <p:spPr>
            <a:xfrm>
              <a:off x="6862605" y="2492896"/>
              <a:ext cx="1872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29" name="Picture 1" descr="imag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5" y="2492896"/>
              <a:ext cx="1860300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ight Arrow 11"/>
          <p:cNvSpPr/>
          <p:nvPr/>
        </p:nvSpPr>
        <p:spPr>
          <a:xfrm>
            <a:off x="5696465" y="3176896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71860" y="446652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000000"/>
                </a:solidFill>
                <a:latin typeface="Avenir Next"/>
              </a:rPr>
              <a:t>Transitory Chondrocyte</a:t>
            </a:r>
            <a:endParaRPr lang="en-IE" sz="2400" b="1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3132" y="4466529"/>
            <a:ext cx="213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000000"/>
                </a:solidFill>
                <a:latin typeface="Avenir Next"/>
              </a:rPr>
              <a:t>Articular Chondrocyte</a:t>
            </a:r>
            <a:endParaRPr lang="en-IE" sz="2400" b="1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" y="5445224"/>
            <a:ext cx="9036496" cy="1412776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7109325" y="4466529"/>
            <a:ext cx="164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000000"/>
                </a:solidFill>
                <a:latin typeface="Avenir Next"/>
              </a:rPr>
              <a:t>Cartilage</a:t>
            </a:r>
            <a:endParaRPr lang="en-IE" sz="2400" b="1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404664"/>
            <a:ext cx="8344272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rgbClr val="000000"/>
                </a:solidFill>
                <a:latin typeface="Avenir Next"/>
              </a:rPr>
              <a:t>Cartilage Lineage</a:t>
            </a:r>
            <a:endParaRPr lang="en-IE" sz="4800" b="1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7420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445875"/>
            <a:ext cx="834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400" dirty="0" smtClean="0">
                <a:solidFill>
                  <a:srgbClr val="000000"/>
                </a:solidFill>
                <a:latin typeface="Avenir Next"/>
              </a:rPr>
              <a:t>Cartilage = A </a:t>
            </a:r>
            <a:r>
              <a:rPr lang="en-IE" sz="2400" dirty="0">
                <a:solidFill>
                  <a:srgbClr val="000000"/>
                </a:solidFill>
                <a:latin typeface="Avenir Next"/>
              </a:rPr>
              <a:t>rubber-like tissue made of collagen and elastin that covers and protects the </a:t>
            </a:r>
            <a:r>
              <a:rPr lang="en-IE" sz="2400" dirty="0" smtClean="0">
                <a:solidFill>
                  <a:srgbClr val="000000"/>
                </a:solidFill>
                <a:latin typeface="Avenir Next"/>
              </a:rPr>
              <a:t>ends </a:t>
            </a:r>
            <a:r>
              <a:rPr lang="en-IE" sz="2400" dirty="0">
                <a:solidFill>
                  <a:srgbClr val="000000"/>
                </a:solidFill>
                <a:latin typeface="Avenir Next"/>
              </a:rPr>
              <a:t>of bones at </a:t>
            </a:r>
            <a:r>
              <a:rPr lang="en-IE" sz="2400" dirty="0" smtClean="0">
                <a:solidFill>
                  <a:srgbClr val="000000"/>
                </a:solidFill>
                <a:latin typeface="Avenir Next"/>
              </a:rPr>
              <a:t>joints</a:t>
            </a:r>
            <a:endParaRPr lang="en-IE" sz="2400" dirty="0">
              <a:solidFill>
                <a:srgbClr val="000000"/>
              </a:solidFill>
              <a:latin typeface="Avenir N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53026" y="3176896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37680" y="3176896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51" y="4466529"/>
            <a:ext cx="22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err="1" smtClean="0">
                <a:solidFill>
                  <a:srgbClr val="000000"/>
                </a:solidFill>
                <a:latin typeface="Avenir Next"/>
              </a:rPr>
              <a:t>Mesenchymal</a:t>
            </a:r>
            <a:r>
              <a:rPr lang="en-IE" sz="2400" b="1" dirty="0" smtClean="0">
                <a:solidFill>
                  <a:srgbClr val="000000"/>
                </a:solidFill>
                <a:latin typeface="Avenir Next"/>
              </a:rPr>
              <a:t> Stem Cell</a:t>
            </a:r>
            <a:endParaRPr lang="en-IE" sz="2400" b="1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8517" y="4466529"/>
            <a:ext cx="213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err="1" smtClean="0">
                <a:solidFill>
                  <a:srgbClr val="000000"/>
                </a:solidFill>
                <a:latin typeface="Avenir Next"/>
              </a:rPr>
              <a:t>Tenoblast</a:t>
            </a:r>
            <a:endParaRPr lang="en-IE" sz="2400" b="1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8570" y="4466529"/>
            <a:ext cx="164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err="1" smtClean="0">
                <a:solidFill>
                  <a:srgbClr val="000000"/>
                </a:solidFill>
                <a:latin typeface="Avenir Next"/>
              </a:rPr>
              <a:t>Tenocyte</a:t>
            </a:r>
            <a:endParaRPr lang="en-IE" sz="2400" b="1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404664"/>
            <a:ext cx="8344272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rgbClr val="000000"/>
                </a:solidFill>
                <a:latin typeface="Avenir Next"/>
              </a:rPr>
              <a:t>Tendon Lineage</a:t>
            </a:r>
            <a:endParaRPr lang="en-IE" sz="4800" b="1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445875"/>
            <a:ext cx="8341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400" dirty="0" smtClean="0">
                <a:solidFill>
                  <a:srgbClr val="000000"/>
                </a:solidFill>
                <a:latin typeface="Avenir Next"/>
              </a:rPr>
              <a:t>Tendon = A band of tissue that connects muscle to bone</a:t>
            </a:r>
            <a:endParaRPr lang="en-IE" sz="2400" dirty="0">
              <a:solidFill>
                <a:srgbClr val="000000"/>
              </a:solidFill>
              <a:latin typeface="Avenir Nex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4701" y="2492896"/>
            <a:ext cx="1710000" cy="1908000"/>
            <a:chOff x="354701" y="2492896"/>
            <a:chExt cx="1710000" cy="1908000"/>
          </a:xfrm>
        </p:grpSpPr>
        <p:sp>
          <p:nvSpPr>
            <p:cNvPr id="24" name="Rectangle 23"/>
            <p:cNvSpPr/>
            <p:nvPr/>
          </p:nvSpPr>
          <p:spPr>
            <a:xfrm>
              <a:off x="354701" y="2492896"/>
              <a:ext cx="1710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3" name="Picture 1" descr="imag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66" y="2492896"/>
              <a:ext cx="1173420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739355" y="2492896"/>
            <a:ext cx="1710000" cy="1908000"/>
            <a:chOff x="3524753" y="2492896"/>
            <a:chExt cx="1710000" cy="1908000"/>
          </a:xfrm>
        </p:grpSpPr>
        <p:sp>
          <p:nvSpPr>
            <p:cNvPr id="23" name="Rectangle 22"/>
            <p:cNvSpPr/>
            <p:nvPr/>
          </p:nvSpPr>
          <p:spPr>
            <a:xfrm>
              <a:off x="3524753" y="2492896"/>
              <a:ext cx="1710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27" name="Picture 2" descr="imag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792" y="2492896"/>
              <a:ext cx="1195923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7124010" y="2492896"/>
            <a:ext cx="1710000" cy="1908000"/>
            <a:chOff x="6956823" y="2492896"/>
            <a:chExt cx="1710000" cy="1908000"/>
          </a:xfrm>
        </p:grpSpPr>
        <p:sp>
          <p:nvSpPr>
            <p:cNvPr id="5" name="Rectangle 4"/>
            <p:cNvSpPr/>
            <p:nvPr/>
          </p:nvSpPr>
          <p:spPr>
            <a:xfrm>
              <a:off x="6956823" y="2492896"/>
              <a:ext cx="1710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4" name="Picture 3" descr="image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823" y="2492896"/>
              <a:ext cx="1699164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Pentagon 17"/>
          <p:cNvSpPr/>
          <p:nvPr/>
        </p:nvSpPr>
        <p:spPr>
          <a:xfrm>
            <a:off x="1" y="5445224"/>
            <a:ext cx="9036496" cy="1412776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395536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7420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41325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47698" y="3176896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21696" y="3176896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51" y="4451494"/>
            <a:ext cx="22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err="1">
                <a:solidFill>
                  <a:srgbClr val="FFFFFF"/>
                </a:solidFill>
                <a:latin typeface="Avenir Next"/>
              </a:rPr>
              <a:t>Hematopoetic</a:t>
            </a:r>
            <a:r>
              <a:rPr lang="en-IE" sz="2400" b="1" dirty="0">
                <a:solidFill>
                  <a:srgbClr val="FFFFFF"/>
                </a:solidFill>
                <a:latin typeface="Avenir Next"/>
              </a:rPr>
              <a:t> Stem Cell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6231" y="4451494"/>
            <a:ext cx="233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err="1">
                <a:solidFill>
                  <a:srgbClr val="FFFFFF"/>
                </a:solidFill>
                <a:latin typeface="Avenir Next"/>
              </a:rPr>
              <a:t>Megakarocyte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6463" y="4451494"/>
            <a:ext cx="228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rgbClr val="FFFFFF"/>
                </a:solidFill>
                <a:latin typeface="Avenir Next"/>
              </a:rPr>
              <a:t>Thrombocyte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404664"/>
            <a:ext cx="8344272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rgbClr val="FFFFFF"/>
                </a:solidFill>
                <a:latin typeface="Avenir Next"/>
              </a:rPr>
              <a:t>Blood Cell Lineage</a:t>
            </a:r>
            <a:endParaRPr lang="en-IE" sz="48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445875"/>
            <a:ext cx="834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400" dirty="0" smtClean="0">
                <a:solidFill>
                  <a:srgbClr val="FFFFFF"/>
                </a:solidFill>
                <a:latin typeface="Avenir Next"/>
              </a:rPr>
              <a:t>Thrombocyte (Platelet) = </a:t>
            </a:r>
            <a:r>
              <a:rPr lang="en-IE" sz="2400" dirty="0">
                <a:solidFill>
                  <a:srgbClr val="FFFFFF"/>
                </a:solidFill>
                <a:latin typeface="Avenir Next"/>
              </a:rPr>
              <a:t>A cell found in the blood involved in clotting to stop </a:t>
            </a:r>
            <a:r>
              <a:rPr lang="en-IE" sz="2400" dirty="0" smtClean="0">
                <a:solidFill>
                  <a:srgbClr val="FFFFFF"/>
                </a:solidFill>
                <a:latin typeface="Avenir Next"/>
              </a:rPr>
              <a:t>bleeding</a:t>
            </a:r>
            <a:endParaRPr lang="en-IE" sz="2400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" y="5445224"/>
            <a:ext cx="9036496" cy="1412776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7420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4901" y="2492896"/>
            <a:ext cx="2109600" cy="1908000"/>
            <a:chOff x="354701" y="2492896"/>
            <a:chExt cx="2109600" cy="1908000"/>
          </a:xfrm>
        </p:grpSpPr>
        <p:sp>
          <p:nvSpPr>
            <p:cNvPr id="24" name="Rectangle 23"/>
            <p:cNvSpPr/>
            <p:nvPr/>
          </p:nvSpPr>
          <p:spPr>
            <a:xfrm>
              <a:off x="354701" y="2492896"/>
              <a:ext cx="21096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pic>
          <p:nvPicPr>
            <p:cNvPr id="1026" name="Picture 1" descr="imag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58" y="2492896"/>
              <a:ext cx="1662686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528899" y="2492896"/>
            <a:ext cx="2109600" cy="1908000"/>
            <a:chOff x="3739355" y="2492896"/>
            <a:chExt cx="2109600" cy="1908000"/>
          </a:xfrm>
        </p:grpSpPr>
        <p:sp>
          <p:nvSpPr>
            <p:cNvPr id="23" name="Rectangle 22"/>
            <p:cNvSpPr/>
            <p:nvPr/>
          </p:nvSpPr>
          <p:spPr>
            <a:xfrm>
              <a:off x="3739355" y="2492896"/>
              <a:ext cx="21096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pic>
          <p:nvPicPr>
            <p:cNvPr id="11" name="Picture 2" descr="imag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720" y="2492896"/>
              <a:ext cx="1944870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98" y="2492896"/>
            <a:ext cx="2110364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80936" y="3176896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33030" y="3176896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36" y="4451493"/>
            <a:ext cx="22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Epidermal </a:t>
            </a:r>
            <a:r>
              <a:rPr lang="en-IE" sz="2400" b="1" dirty="0">
                <a:solidFill>
                  <a:srgbClr val="FFFFFF"/>
                </a:solidFill>
                <a:latin typeface="Avenir Next"/>
              </a:rPr>
              <a:t>Stem Cell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0080" y="4451493"/>
            <a:ext cx="233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Keratinocyte (Young)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9408" y="4451493"/>
            <a:ext cx="228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Keratinocyte (Old)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404664"/>
            <a:ext cx="8344272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rgbClr val="FFFFFF"/>
                </a:solidFill>
                <a:latin typeface="Avenir Next"/>
              </a:rPr>
              <a:t>Skin Lineage</a:t>
            </a:r>
            <a:endParaRPr lang="en-IE" sz="48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445875"/>
            <a:ext cx="834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400" dirty="0" smtClean="0">
                <a:solidFill>
                  <a:srgbClr val="FFFFFF"/>
                </a:solidFill>
                <a:latin typeface="Avenir Next"/>
              </a:rPr>
              <a:t>Skin = The outer protective covering of the body which has up to seven layers of tissue, including the epidermis</a:t>
            </a:r>
            <a:endParaRPr lang="en-IE" sz="2400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" y="5445224"/>
            <a:ext cx="9036496" cy="1412776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7420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0" y="2492896"/>
            <a:ext cx="1797391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07785" y="2492896"/>
            <a:ext cx="1796400" cy="1908000"/>
            <a:chOff x="3685498" y="2492896"/>
            <a:chExt cx="1796400" cy="1908000"/>
          </a:xfrm>
        </p:grpSpPr>
        <p:sp>
          <p:nvSpPr>
            <p:cNvPr id="23" name="Rectangle 22"/>
            <p:cNvSpPr/>
            <p:nvPr/>
          </p:nvSpPr>
          <p:spPr>
            <a:xfrm>
              <a:off x="3685498" y="2492896"/>
              <a:ext cx="17964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pic>
          <p:nvPicPr>
            <p:cNvPr id="2051" name="Picture 2" descr="imag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655" y="2492896"/>
              <a:ext cx="1318087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059880" y="2492896"/>
            <a:ext cx="1796400" cy="1908000"/>
            <a:chOff x="6938646" y="2492896"/>
            <a:chExt cx="1796400" cy="1908000"/>
          </a:xfrm>
        </p:grpSpPr>
        <p:sp>
          <p:nvSpPr>
            <p:cNvPr id="21" name="Rectangle 20"/>
            <p:cNvSpPr/>
            <p:nvPr/>
          </p:nvSpPr>
          <p:spPr>
            <a:xfrm>
              <a:off x="6938646" y="2492896"/>
              <a:ext cx="17964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pic>
          <p:nvPicPr>
            <p:cNvPr id="2052" name="Picture 3" descr="image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603" y="2492896"/>
              <a:ext cx="1324485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4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05" y="2209800"/>
            <a:ext cx="3033712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40"/>
          <p:cNvSpPr>
            <a:spLocks noGrp="1"/>
          </p:cNvSpPr>
          <p:nvPr/>
        </p:nvSpPr>
        <p:spPr>
          <a:xfrm>
            <a:off x="4191000" y="4224365"/>
            <a:ext cx="4486522" cy="175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 smtClean="0">
              <a:solidFill>
                <a:srgbClr val="303069"/>
              </a:solidFill>
              <a:latin typeface="Avenir Next"/>
            </a:endParaRPr>
          </a:p>
          <a:p>
            <a:endParaRPr lang="en-US" sz="1600" b="1" dirty="0" smtClean="0">
              <a:solidFill>
                <a:srgbClr val="303069"/>
              </a:solidFill>
              <a:latin typeface="Avenir Next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303069"/>
                </a:solidFill>
                <a:latin typeface="Avenir Next"/>
              </a:rPr>
              <a:t>Teachers in Residence </a:t>
            </a:r>
            <a:r>
              <a:rPr lang="en-US" sz="1600" b="1" dirty="0" err="1" smtClean="0">
                <a:solidFill>
                  <a:srgbClr val="303069"/>
                </a:solidFill>
                <a:latin typeface="Avenir Next"/>
              </a:rPr>
              <a:t>Programme</a:t>
            </a:r>
            <a:endParaRPr lang="en-IE" sz="1600" b="1" dirty="0" smtClean="0">
              <a:solidFill>
                <a:srgbClr val="303069"/>
              </a:solidFill>
              <a:latin typeface="Avenir Next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IE" sz="1600" dirty="0" smtClean="0">
                <a:solidFill>
                  <a:srgbClr val="303069"/>
                </a:solidFill>
                <a:latin typeface="Avenir Next"/>
                <a:cs typeface="Helvetica" panose="020B0604020202020204" pitchFamily="34" charset="0"/>
              </a:rPr>
              <a:t>Colm Caomhánach and </a:t>
            </a:r>
            <a:r>
              <a:rPr lang="en-IE" sz="1600" dirty="0" err="1" smtClean="0">
                <a:solidFill>
                  <a:srgbClr val="303069"/>
                </a:solidFill>
                <a:latin typeface="Avenir Next"/>
                <a:cs typeface="Helvetica" panose="020B0604020202020204" pitchFamily="34" charset="0"/>
              </a:rPr>
              <a:t>Róisín</a:t>
            </a:r>
            <a:r>
              <a:rPr lang="en-IE" sz="1600" dirty="0" smtClean="0">
                <a:solidFill>
                  <a:srgbClr val="303069"/>
                </a:solidFill>
                <a:latin typeface="Avenir Next"/>
                <a:cs typeface="Helvetica" panose="020B0604020202020204" pitchFamily="34" charset="0"/>
              </a:rPr>
              <a:t> Ní </a:t>
            </a:r>
            <a:r>
              <a:rPr lang="en-IE" sz="1600" dirty="0" err="1" smtClean="0">
                <a:solidFill>
                  <a:srgbClr val="303069"/>
                </a:solidFill>
                <a:latin typeface="Avenir Next"/>
                <a:cs typeface="Helvetica" panose="020B0604020202020204" pitchFamily="34" charset="0"/>
              </a:rPr>
              <a:t>Bhraiain</a:t>
            </a:r>
            <a:endParaRPr lang="en-IE" sz="1600" dirty="0" smtClean="0">
              <a:solidFill>
                <a:srgbClr val="303069"/>
              </a:solidFill>
              <a:latin typeface="Avenir Next"/>
              <a:cs typeface="Helvetica" panose="020B0604020202020204" pitchFamily="34" charset="0"/>
            </a:endParaRPr>
          </a:p>
          <a:p>
            <a:pPr algn="ctr"/>
            <a:endParaRPr lang="en-IE" dirty="0" smtClean="0">
              <a:solidFill>
                <a:srgbClr val="303069"/>
              </a:solidFill>
              <a:latin typeface="Avenir Next"/>
              <a:cs typeface="Helvetica" panose="020B0604020202020204" pitchFamily="34" charset="0"/>
            </a:endParaRPr>
          </a:p>
          <a:p>
            <a:pPr algn="ctr"/>
            <a:endParaRPr lang="en-IE" dirty="0">
              <a:solidFill>
                <a:schemeClr val="bg1"/>
              </a:solidFill>
              <a:latin typeface="Avenir Next"/>
              <a:cs typeface="Helvetica" panose="020B0604020202020204" pitchFamily="34" charset="0"/>
            </a:endParaRPr>
          </a:p>
        </p:txBody>
      </p:sp>
      <p:pic>
        <p:nvPicPr>
          <p:cNvPr id="5" name="Picture 4" descr="shutterstock_2690406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796" y="2017712"/>
            <a:ext cx="2942204" cy="2206653"/>
          </a:xfrm>
          <a:prstGeom prst="rect">
            <a:avLst/>
          </a:prstGeom>
          <a:effectLst>
            <a:glow rad="317500">
              <a:srgbClr val="2FC9C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90258" y="3176896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23338" y="3176896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346" y="4451493"/>
            <a:ext cx="223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Myoblast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5984" y="4451493"/>
            <a:ext cx="233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Myoblast (Tube)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7262" y="4451493"/>
            <a:ext cx="228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Muscle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404664"/>
            <a:ext cx="8344272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rgbClr val="FFFFFF"/>
                </a:solidFill>
                <a:latin typeface="Avenir Next"/>
              </a:rPr>
              <a:t>Muscle Lineage</a:t>
            </a:r>
            <a:endParaRPr lang="en-IE" sz="48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445875"/>
            <a:ext cx="834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400" dirty="0" smtClean="0">
                <a:solidFill>
                  <a:srgbClr val="FFFFFF"/>
                </a:solidFill>
                <a:latin typeface="Avenir Next"/>
              </a:rPr>
              <a:t>Muscle = The </a:t>
            </a:r>
            <a:r>
              <a:rPr lang="en-IE" sz="2400" dirty="0">
                <a:solidFill>
                  <a:srgbClr val="FFFFFF"/>
                </a:solidFill>
                <a:latin typeface="Avenir Next"/>
              </a:rPr>
              <a:t>tissue </a:t>
            </a:r>
            <a:r>
              <a:rPr lang="en-IE" sz="2400" dirty="0" smtClean="0">
                <a:solidFill>
                  <a:srgbClr val="FFFFFF"/>
                </a:solidFill>
                <a:latin typeface="Avenir Next"/>
              </a:rPr>
              <a:t>responsible </a:t>
            </a:r>
            <a:r>
              <a:rPr lang="en-IE" sz="2400" dirty="0">
                <a:solidFill>
                  <a:srgbClr val="FFFFFF"/>
                </a:solidFill>
                <a:latin typeface="Avenir Next"/>
              </a:rPr>
              <a:t>for movement throughout the body from walking to pumping </a:t>
            </a:r>
            <a:r>
              <a:rPr lang="en-IE" sz="2400" dirty="0" smtClean="0">
                <a:solidFill>
                  <a:srgbClr val="FFFFFF"/>
                </a:solidFill>
                <a:latin typeface="Avenir Next"/>
              </a:rPr>
              <a:t>blood</a:t>
            </a:r>
            <a:endParaRPr lang="en-IE" sz="2400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" y="5445224"/>
            <a:ext cx="9036496" cy="1412776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7420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3" y="2480108"/>
            <a:ext cx="1456847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26800" y="2492896"/>
            <a:ext cx="1458000" cy="1908000"/>
            <a:chOff x="3707785" y="2492896"/>
            <a:chExt cx="1458000" cy="1908000"/>
          </a:xfrm>
        </p:grpSpPr>
        <p:sp>
          <p:nvSpPr>
            <p:cNvPr id="23" name="Rectangle 22"/>
            <p:cNvSpPr/>
            <p:nvPr/>
          </p:nvSpPr>
          <p:spPr>
            <a:xfrm>
              <a:off x="3707785" y="2492896"/>
              <a:ext cx="1458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pic>
          <p:nvPicPr>
            <p:cNvPr id="3075" name="Picture 2" descr="imag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479" y="2492896"/>
              <a:ext cx="1170609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7059880" y="2492896"/>
            <a:ext cx="1458000" cy="1908000"/>
            <a:chOff x="7059880" y="2492896"/>
            <a:chExt cx="1458000" cy="1908000"/>
          </a:xfrm>
        </p:grpSpPr>
        <p:sp>
          <p:nvSpPr>
            <p:cNvPr id="21" name="Rectangle 20"/>
            <p:cNvSpPr/>
            <p:nvPr/>
          </p:nvSpPr>
          <p:spPr>
            <a:xfrm>
              <a:off x="7059880" y="2492896"/>
              <a:ext cx="1458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pic>
          <p:nvPicPr>
            <p:cNvPr id="3076" name="Picture 3" descr="image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734" y="2492896"/>
              <a:ext cx="1176291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87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45484" y="3247132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21569" y="3247132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84" y="4470211"/>
            <a:ext cx="22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Neural Stem Cell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1646" y="4470211"/>
            <a:ext cx="252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Glial Progenitor Cell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5" y="4470211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400" b="1" dirty="0" err="1" smtClean="0">
                <a:solidFill>
                  <a:srgbClr val="FFFFFF"/>
                </a:solidFill>
                <a:latin typeface="Avenir Next"/>
              </a:rPr>
              <a:t>Oligodendrocyte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404664"/>
            <a:ext cx="8344272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rgbClr val="FFFFFF"/>
                </a:solidFill>
                <a:latin typeface="Avenir Next"/>
              </a:rPr>
              <a:t>Myelin Sheath Lineage</a:t>
            </a:r>
            <a:endParaRPr lang="en-IE" sz="48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346" y="1311576"/>
            <a:ext cx="8761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400" dirty="0" smtClean="0">
                <a:solidFill>
                  <a:srgbClr val="FFFFFF"/>
                </a:solidFill>
                <a:latin typeface="Avenir Next"/>
              </a:rPr>
              <a:t>Myelin Sheath = An insulating layer surrounding the axon of neurons allowing signals to be transmitted quickly from the brain to the body</a:t>
            </a:r>
            <a:endParaRPr lang="en-IE" sz="2400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" y="5445224"/>
            <a:ext cx="9036496" cy="1412776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7420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pic>
        <p:nvPicPr>
          <p:cNvPr id="4098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874" y="2563132"/>
            <a:ext cx="2191622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6" r="-1306"/>
          <a:stretch/>
        </p:blipFill>
        <p:spPr bwMode="auto">
          <a:xfrm>
            <a:off x="3468789" y="2562493"/>
            <a:ext cx="2227479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" r="2904"/>
          <a:stretch/>
        </p:blipFill>
        <p:spPr bwMode="auto">
          <a:xfrm>
            <a:off x="95251" y="2562493"/>
            <a:ext cx="2224932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1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42860" y="3247132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75516" y="3247132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84" y="4470211"/>
            <a:ext cx="22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Neuronal Stem Cell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2376" y="4470211"/>
            <a:ext cx="252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err="1" smtClean="0">
                <a:solidFill>
                  <a:srgbClr val="FFFFFF"/>
                </a:solidFill>
                <a:latin typeface="Avenir Next"/>
              </a:rPr>
              <a:t>Neurocyte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0953" y="4470211"/>
            <a:ext cx="211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Neuron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404664"/>
            <a:ext cx="8344272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rgbClr val="FFFFFF"/>
                </a:solidFill>
                <a:latin typeface="Avenir Next"/>
              </a:rPr>
              <a:t>Neuron Lineage</a:t>
            </a:r>
            <a:endParaRPr lang="en-IE" sz="48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373867"/>
            <a:ext cx="8231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400" dirty="0" smtClean="0">
                <a:solidFill>
                  <a:srgbClr val="FFFFFF"/>
                </a:solidFill>
                <a:latin typeface="Avenir Next"/>
              </a:rPr>
              <a:t>Neuron </a:t>
            </a:r>
            <a:r>
              <a:rPr lang="en-IE" sz="2400" dirty="0">
                <a:solidFill>
                  <a:srgbClr val="FFFFFF"/>
                </a:solidFill>
                <a:latin typeface="Avenir Next"/>
              </a:rPr>
              <a:t>= A cell that receives and transmits information in the brain.</a:t>
            </a:r>
          </a:p>
        </p:txBody>
      </p:sp>
      <p:sp>
        <p:nvSpPr>
          <p:cNvPr id="18" name="Pentagon 17"/>
          <p:cNvSpPr/>
          <p:nvPr/>
        </p:nvSpPr>
        <p:spPr>
          <a:xfrm>
            <a:off x="1" y="5445224"/>
            <a:ext cx="9036496" cy="1412776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7420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pic>
        <p:nvPicPr>
          <p:cNvPr id="5122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46" y="2562211"/>
            <a:ext cx="1871829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22190" y="2562211"/>
            <a:ext cx="1872000" cy="1908921"/>
            <a:chOff x="3647258" y="2562211"/>
            <a:chExt cx="1872000" cy="1908921"/>
          </a:xfrm>
        </p:grpSpPr>
        <p:sp>
          <p:nvSpPr>
            <p:cNvPr id="3" name="Rectangle 2"/>
            <p:cNvSpPr/>
            <p:nvPr/>
          </p:nvSpPr>
          <p:spPr>
            <a:xfrm>
              <a:off x="3647258" y="2562211"/>
              <a:ext cx="1872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123" name="Picture 2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387" y="2563132"/>
              <a:ext cx="1424282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89534" y="2563132"/>
            <a:ext cx="1872000" cy="1908000"/>
            <a:chOff x="289534" y="2563132"/>
            <a:chExt cx="1872000" cy="1908000"/>
          </a:xfrm>
        </p:grpSpPr>
        <p:sp>
          <p:nvSpPr>
            <p:cNvPr id="21" name="Rectangle 20"/>
            <p:cNvSpPr/>
            <p:nvPr/>
          </p:nvSpPr>
          <p:spPr>
            <a:xfrm>
              <a:off x="289534" y="2563132"/>
              <a:ext cx="18720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124" name="Picture 1" descr="image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02" y="2563132"/>
              <a:ext cx="1319463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30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369738" y="3247132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94180" y="3247132"/>
            <a:ext cx="1098004" cy="54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04" y="4470210"/>
            <a:ext cx="22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Transitory Osteoblast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0078" y="4470210"/>
            <a:ext cx="252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Osteoblast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4874" y="4470210"/>
            <a:ext cx="211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Avenir Next"/>
              </a:rPr>
              <a:t>Osteocyte</a:t>
            </a:r>
            <a:endParaRPr lang="en-IE" sz="24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54701" y="404664"/>
            <a:ext cx="8344272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rgbClr val="FFFFFF"/>
                </a:solidFill>
                <a:latin typeface="Avenir Next"/>
              </a:rPr>
              <a:t>Bone Lineage</a:t>
            </a:r>
            <a:endParaRPr lang="en-IE" sz="4800" b="1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373867"/>
            <a:ext cx="8231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400" dirty="0" smtClean="0">
                <a:solidFill>
                  <a:srgbClr val="FFFFFF"/>
                </a:solidFill>
                <a:latin typeface="Avenir Next"/>
              </a:rPr>
              <a:t>Bone </a:t>
            </a:r>
            <a:r>
              <a:rPr lang="en-IE" sz="2400" dirty="0">
                <a:solidFill>
                  <a:srgbClr val="FFFFFF"/>
                </a:solidFill>
                <a:latin typeface="Avenir Next"/>
              </a:rPr>
              <a:t>= </a:t>
            </a:r>
            <a:r>
              <a:rPr lang="en-IE" sz="2400" dirty="0" smtClean="0">
                <a:solidFill>
                  <a:srgbClr val="FFFFFF"/>
                </a:solidFill>
                <a:latin typeface="Avenir Next"/>
              </a:rPr>
              <a:t>A living tissue containing blood vessels and cells which allow it to grow and repair itself</a:t>
            </a:r>
            <a:endParaRPr lang="en-IE" sz="2400" dirty="0">
              <a:solidFill>
                <a:srgbClr val="FFFFFF"/>
              </a:solidFill>
              <a:latin typeface="Avenir Next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" y="5445224"/>
            <a:ext cx="9036496" cy="1412776"/>
          </a:xfrm>
          <a:prstGeom prst="homePlate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7420" y="5561364"/>
            <a:ext cx="25991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/>
              <a:bevelB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↓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Self-renewal</a:t>
            </a:r>
          </a:p>
          <a:p>
            <a:pPr>
              <a:spcAft>
                <a:spcPts val="1200"/>
              </a:spcAft>
            </a:pPr>
            <a:r>
              <a:rPr lang="en-IE" sz="2800" b="1" dirty="0" smtClean="0">
                <a:solidFill>
                  <a:srgbClr val="000090"/>
                </a:solidFill>
                <a:latin typeface="Avenir Next"/>
              </a:rPr>
              <a:t>↑</a:t>
            </a:r>
            <a:r>
              <a:rPr lang="en-IE" sz="2400" b="1" dirty="0" smtClean="0">
                <a:solidFill>
                  <a:srgbClr val="000090"/>
                </a:solidFill>
                <a:latin typeface="Avenir Next"/>
              </a:rPr>
              <a:t> Differentiation</a:t>
            </a:r>
            <a:endParaRPr lang="en-IE" sz="2400" b="1" dirty="0">
              <a:solidFill>
                <a:srgbClr val="000090"/>
              </a:solidFill>
              <a:latin typeface="Avenir Next"/>
            </a:endParaRPr>
          </a:p>
        </p:txBody>
      </p:sp>
      <p:pic>
        <p:nvPicPr>
          <p:cNvPr id="6146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04" y="2563132"/>
            <a:ext cx="1488953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35761" y="2563132"/>
            <a:ext cx="1490400" cy="1908000"/>
            <a:chOff x="3838058" y="2563132"/>
            <a:chExt cx="1490400" cy="1908000"/>
          </a:xfrm>
        </p:grpSpPr>
        <p:sp>
          <p:nvSpPr>
            <p:cNvPr id="3" name="Rectangle 2"/>
            <p:cNvSpPr/>
            <p:nvPr/>
          </p:nvSpPr>
          <p:spPr>
            <a:xfrm>
              <a:off x="3838058" y="2563132"/>
              <a:ext cx="14904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pic>
          <p:nvPicPr>
            <p:cNvPr id="6147" name="Picture 2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49" y="2563132"/>
              <a:ext cx="1281217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77190" y="2562211"/>
            <a:ext cx="1524529" cy="1908921"/>
            <a:chOff x="463269" y="2562211"/>
            <a:chExt cx="1524529" cy="1908921"/>
          </a:xfrm>
        </p:grpSpPr>
        <p:sp>
          <p:nvSpPr>
            <p:cNvPr id="21" name="Rectangle 20"/>
            <p:cNvSpPr/>
            <p:nvPr/>
          </p:nvSpPr>
          <p:spPr>
            <a:xfrm>
              <a:off x="480334" y="2563132"/>
              <a:ext cx="1490400" cy="19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pic>
          <p:nvPicPr>
            <p:cNvPr id="6148" name="Picture 1" descr="image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69" y="2562211"/>
              <a:ext cx="1524529" cy="19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03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6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179512" y="476672"/>
            <a:ext cx="4896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57150" contourW="12700" prstMaterial="plastic">
              <a:bevelT w="114300" h="69850" prst="riblet"/>
              <a:bevelB h="38100" prst="riblet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5400" b="1" dirty="0" smtClean="0">
                <a:ln>
                  <a:solidFill>
                    <a:srgbClr val="2A2035"/>
                  </a:solidFill>
                </a:ln>
                <a:solidFill>
                  <a:srgbClr val="2A2035"/>
                </a:solidFill>
                <a:effectLst>
                  <a:glow rad="38100">
                    <a:srgbClr val="FF6600">
                      <a:alpha val="75000"/>
                    </a:srgbClr>
                  </a:glow>
                </a:effectLst>
                <a:latin typeface="Avenir Next"/>
              </a:rPr>
              <a:t>Activity:</a:t>
            </a:r>
            <a:endParaRPr lang="en-IE" sz="5400" b="1" dirty="0">
              <a:ln>
                <a:solidFill>
                  <a:srgbClr val="2A2035"/>
                </a:solidFill>
              </a:ln>
              <a:solidFill>
                <a:srgbClr val="2A2035"/>
              </a:solidFill>
              <a:effectLst>
                <a:glow rad="38100">
                  <a:srgbClr val="FF6600">
                    <a:alpha val="75000"/>
                  </a:srgbClr>
                </a:glow>
              </a:effectLst>
              <a:latin typeface="Avenir Next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121322747"/>
              </p:ext>
            </p:extLst>
          </p:nvPr>
        </p:nvGraphicFramePr>
        <p:xfrm>
          <a:off x="5181600" y="0"/>
          <a:ext cx="3733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4" y="1619672"/>
            <a:ext cx="34480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120AD0-EF28-2344-8717-FBB190CC1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034ECE-0A50-0E41-A986-9C8546223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257238D-BA36-C34C-B84D-83CFA5B21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35839D9-CEFF-D04E-92D0-AF9AE0A6C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C1176C-090C-7F48-8AC0-4C57C1EEC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RAM RGB ORNAGE Rever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24133"/>
          </a:xfrm>
          <a:prstGeom prst="rect">
            <a:avLst/>
          </a:prstGeom>
          <a:effectLst>
            <a:glow rad="165100">
              <a:schemeClr val="bg1">
                <a:lumMod val="20000"/>
                <a:lumOff val="8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 contourW="12700" prstMaterial="plastic">
            <a:bevelT w="209550" h="171450"/>
            <a:bevelB w="139700" h="139700"/>
            <a:contourClr>
              <a:srgbClr val="FF660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04664"/>
            <a:ext cx="8640000" cy="26642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glow rad="304800">
              <a:srgbClr val="FFFF00">
                <a:alpha val="53000"/>
              </a:srgbClr>
            </a:glow>
            <a:outerShdw blurRad="40000" dist="23000" dir="5400000" sx="104000" sy="104000" rotWithShape="0">
              <a:srgbClr val="000000">
                <a:alpha val="36000"/>
              </a:srgbClr>
            </a:outerShdw>
          </a:effectLst>
          <a:scene3d>
            <a:camera prst="orthographicFront"/>
            <a:lightRig rig="threePt" dir="t"/>
          </a:scene3d>
          <a:sp3d contourW="12700" prstMaterial="plastic">
            <a:bevelT w="139700" h="139700"/>
            <a:bevelB w="146050" h="152400"/>
            <a:contourClr>
              <a:srgbClr val="FD66FE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None/>
            </a:pPr>
            <a:endParaRPr lang="en-US" altLang="en-US" sz="2200" b="1" dirty="0" smtClean="0">
              <a:solidFill>
                <a:schemeClr val="bg1"/>
              </a:solidFill>
              <a:latin typeface="Avenir Next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en-US" altLang="en-US" sz="2200" b="1" dirty="0" smtClean="0">
              <a:solidFill>
                <a:schemeClr val="bg1"/>
              </a:solidFill>
              <a:latin typeface="Avenir Next"/>
              <a:cs typeface="Arial" panose="020B0604020202020204" pitchFamily="34" charset="0"/>
            </a:endParaRPr>
          </a:p>
          <a:p>
            <a:pPr marL="82550" indent="0">
              <a:buNone/>
            </a:pPr>
            <a:r>
              <a:rPr lang="en-US" altLang="en-US" sz="2200" b="1" dirty="0" smtClean="0">
                <a:solidFill>
                  <a:schemeClr val="tx1"/>
                </a:solidFill>
                <a:latin typeface="Avenir Next"/>
                <a:cs typeface="Arial" panose="020B0604020202020204" pitchFamily="34" charset="0"/>
              </a:rPr>
              <a:t>References: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  <a:latin typeface="Avenir Next"/>
              </a:rPr>
              <a:t>Bradshaw </a:t>
            </a:r>
            <a:r>
              <a:rPr lang="en-US" altLang="en-US" sz="2200" i="1" dirty="0" smtClean="0">
                <a:solidFill>
                  <a:schemeClr val="tx1"/>
                </a:solidFill>
                <a:latin typeface="Avenir Next"/>
              </a:rPr>
              <a:t>et al</a:t>
            </a:r>
            <a:r>
              <a:rPr lang="en-US" altLang="en-US" sz="2200" dirty="0" smtClean="0">
                <a:solidFill>
                  <a:schemeClr val="tx1"/>
                </a:solidFill>
                <a:latin typeface="Avenir Next"/>
              </a:rPr>
              <a:t>., </a:t>
            </a:r>
            <a:r>
              <a:rPr lang="en-US" altLang="en-US" sz="2200" dirty="0" err="1" smtClean="0">
                <a:solidFill>
                  <a:schemeClr val="tx1"/>
                </a:solidFill>
                <a:latin typeface="Avenir Next"/>
              </a:rPr>
              <a:t>eLife</a:t>
            </a:r>
            <a:r>
              <a:rPr lang="en-US" altLang="en-US" sz="2200" dirty="0" smtClean="0">
                <a:solidFill>
                  <a:schemeClr val="tx1"/>
                </a:solidFill>
                <a:latin typeface="Avenir Next"/>
              </a:rPr>
              <a:t> 2015;4e05506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  <a:latin typeface="Avenir Next"/>
              </a:rPr>
              <a:t>commons.wikimedia.org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  <a:latin typeface="Avenir Next"/>
              </a:rPr>
              <a:t>pixabay.com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  <a:latin typeface="Avenir Next"/>
              </a:rPr>
              <a:t>goo.gl/images/</a:t>
            </a:r>
            <a:r>
              <a:rPr lang="en-US" altLang="en-US" sz="2200" dirty="0" err="1" smtClean="0">
                <a:solidFill>
                  <a:schemeClr val="tx1"/>
                </a:solidFill>
                <a:latin typeface="Avenir Next"/>
              </a:rPr>
              <a:t>aFplMG</a:t>
            </a:r>
            <a:endParaRPr lang="en-US" altLang="en-US" sz="2200" dirty="0" smtClean="0">
              <a:solidFill>
                <a:schemeClr val="tx1"/>
              </a:solidFill>
              <a:latin typeface="Avenir Next"/>
            </a:endParaRP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  <a:latin typeface="Avenir Next"/>
              </a:rPr>
              <a:t>goo.gl/images/CbYRk5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 smtClean="0">
                <a:solidFill>
                  <a:schemeClr val="tx1"/>
                </a:solidFill>
                <a:latin typeface="Avenir Next"/>
              </a:rPr>
              <a:t>try.stem-kine.com/lf-1/</a:t>
            </a:r>
            <a:endParaRPr lang="en-US" altLang="en-US" sz="2200" dirty="0">
              <a:solidFill>
                <a:schemeClr val="tx1"/>
              </a:solidFill>
              <a:latin typeface="Avenir Next"/>
            </a:endParaRPr>
          </a:p>
          <a:p>
            <a:pPr marL="425450" indent="-342900">
              <a:buFont typeface="+mj-lt"/>
              <a:buAutoNum type="arabicPeriod"/>
            </a:pPr>
            <a:endParaRPr lang="en-US" altLang="en-US" sz="2200" dirty="0">
              <a:solidFill>
                <a:schemeClr val="tx1"/>
              </a:solidFill>
              <a:latin typeface="Avenir Next"/>
            </a:endParaRPr>
          </a:p>
          <a:p>
            <a:pPr marL="425450" indent="-342900">
              <a:buFont typeface="+mj-lt"/>
              <a:buAutoNum type="arabicPeriod"/>
            </a:pPr>
            <a:endParaRPr lang="en-US" altLang="en-US" sz="2200" dirty="0">
              <a:solidFill>
                <a:schemeClr val="tx1"/>
              </a:solidFill>
              <a:latin typeface="Avenir Nex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4488" y="3429000"/>
            <a:ext cx="8640000" cy="309634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glow rad="215900">
              <a:srgbClr val="FFFF00">
                <a:alpha val="50000"/>
              </a:srgbClr>
            </a:glow>
            <a:outerShdw blurRad="40000" dist="23000" dir="5400000" sx="102000" sy="102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 contourW="12700" prstMaterial="plastic">
            <a:bevelT w="152400" h="165100"/>
            <a:bevelB w="152400" h="165100"/>
            <a:contourClr>
              <a:srgbClr val="FD66FE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GB" dirty="0" smtClean="0">
              <a:solidFill>
                <a:schemeClr val="bg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IE" sz="2200" dirty="0" smtClean="0">
              <a:solidFill>
                <a:schemeClr val="bg1"/>
              </a:solidFill>
              <a:latin typeface="Avenir Next"/>
              <a:cs typeface="Helvetica Light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IE" sz="2200" dirty="0" smtClean="0">
                <a:solidFill>
                  <a:schemeClr val="tx1"/>
                </a:solidFill>
                <a:latin typeface="Avenir Next"/>
                <a:cs typeface="Helvetica Light"/>
              </a:rPr>
              <a:t>Sincere </a:t>
            </a:r>
            <a:r>
              <a:rPr lang="en-IE" sz="2200" dirty="0">
                <a:solidFill>
                  <a:schemeClr val="tx1"/>
                </a:solidFill>
                <a:latin typeface="Avenir Next"/>
                <a:cs typeface="Helvetica Light"/>
              </a:rPr>
              <a:t>thanks to all of the researchers who gave lectures and generously gave their time throughout the </a:t>
            </a:r>
            <a:r>
              <a:rPr lang="en-IE" sz="2200" dirty="0" smtClean="0">
                <a:solidFill>
                  <a:schemeClr val="tx1"/>
                </a:solidFill>
                <a:latin typeface="Avenir Next"/>
                <a:cs typeface="Helvetica Light"/>
              </a:rPr>
              <a:t>course</a:t>
            </a:r>
            <a:r>
              <a:rPr lang="en-GB" sz="2200" dirty="0" smtClean="0">
                <a:solidFill>
                  <a:schemeClr val="tx1"/>
                </a:solidFill>
                <a:latin typeface="Avenir Next"/>
                <a:cs typeface="Helvetica Light"/>
              </a:rPr>
              <a:t>. A special thanks to </a:t>
            </a:r>
            <a:r>
              <a:rPr lang="en-GB" sz="2200" dirty="0" err="1" smtClean="0">
                <a:solidFill>
                  <a:schemeClr val="tx1"/>
                </a:solidFill>
                <a:latin typeface="Avenir Next"/>
                <a:cs typeface="Helvetica Light"/>
              </a:rPr>
              <a:t>Mikey</a:t>
            </a:r>
            <a:r>
              <a:rPr lang="en-GB" sz="2200" dirty="0" smtClean="0">
                <a:solidFill>
                  <a:schemeClr val="tx1"/>
                </a:solidFill>
                <a:latin typeface="Avenir Next"/>
                <a:cs typeface="Helvetica Light"/>
              </a:rPr>
              <a:t> Creane, Linda Howard, Maciej Doczyk, Elke Rink and the </a:t>
            </a:r>
            <a:r>
              <a:rPr lang="en-GB" sz="2200" dirty="0" err="1" smtClean="0">
                <a:solidFill>
                  <a:schemeClr val="tx1"/>
                </a:solidFill>
                <a:latin typeface="Avenir Next"/>
                <a:cs typeface="Helvetica Light"/>
              </a:rPr>
              <a:t>BrainMatTrain</a:t>
            </a:r>
            <a:r>
              <a:rPr lang="en-GB" sz="2200" dirty="0" smtClean="0">
                <a:solidFill>
                  <a:schemeClr val="tx1"/>
                </a:solidFill>
                <a:latin typeface="Avenir Next"/>
                <a:cs typeface="Helvetica Light"/>
              </a:rPr>
              <a:t> fellows for helping develop the  content of the slides and card game.</a:t>
            </a:r>
            <a:endParaRPr lang="en-GB" sz="2200" spc="-50" dirty="0" smtClean="0">
              <a:solidFill>
                <a:schemeClr val="tx1"/>
              </a:solidFill>
              <a:latin typeface="Avenir Next"/>
              <a:cs typeface="Helvetica Light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GB" sz="2200" spc="-50" dirty="0" smtClean="0">
                <a:solidFill>
                  <a:schemeClr val="tx1"/>
                </a:solidFill>
                <a:latin typeface="Avenir Next"/>
                <a:cs typeface="Helvetica Light"/>
              </a:rPr>
              <a:t>Thanks also to all the participating teachers who very kindly shared ideas and resources.</a:t>
            </a:r>
          </a:p>
          <a:p>
            <a:pPr>
              <a:lnSpc>
                <a:spcPct val="120000"/>
              </a:lnSpc>
            </a:pPr>
            <a:endParaRPr lang="en-GB" spc="-50" dirty="0" smtClean="0">
              <a:solidFill>
                <a:schemeClr val="bg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</a:pPr>
            <a:endParaRPr lang="en-GB" spc="-50" dirty="0">
              <a:solidFill>
                <a:schemeClr val="bg1"/>
              </a:solidFill>
              <a:latin typeface="Avenir Next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" y="5517232"/>
            <a:ext cx="1651028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44" y="5517232"/>
            <a:ext cx="2410603" cy="540000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8560"/>
            <a:ext cx="167575" cy="2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95942"/>
            <a:ext cx="167575" cy="2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2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88" y="5517232"/>
            <a:ext cx="118146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1825" y="900043"/>
            <a:ext cx="8670541" cy="331541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just"/>
            <a:r>
              <a:rPr lang="en-IE" sz="2000" b="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This publication has emanated from research conducted with the financial support of Science Foundation Ireland (SFI) and is co-funded under the European Regional Development Fund under Grant Number 13/RC/2073.</a:t>
            </a:r>
          </a:p>
          <a:p>
            <a:pPr algn="just"/>
            <a:r>
              <a:rPr lang="en-IE" sz="2000" b="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This project has been funded by the European Union Seventh Framework Programme under Marie Curie Initial Training Networks (FP7-PEOPLE-2012-ITN) and Grant Agreement Number 317304 (</a:t>
            </a:r>
            <a:r>
              <a:rPr lang="en-IE" sz="2000" b="0" dirty="0" err="1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AngioMatTrain</a:t>
            </a:r>
            <a:r>
              <a:rPr lang="en-IE" sz="2000" b="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). This project has also been funded by the European Union Horizon 2020 Programme (H2020-MSCA-ITN-2015) under the Marie </a:t>
            </a:r>
            <a:r>
              <a:rPr lang="en-IE" sz="2000" b="0" dirty="0" err="1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Skłodowska</a:t>
            </a:r>
            <a:r>
              <a:rPr lang="en-IE" sz="2000" b="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-Curie Innovative Training Networks and Grant Agreement Numbers 676408 (</a:t>
            </a:r>
            <a:r>
              <a:rPr lang="en-IE" sz="2000" b="0" dirty="0" err="1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BrainMatTrain</a:t>
            </a:r>
            <a:r>
              <a:rPr lang="en-IE" sz="2000" b="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) and 676338 (Tendon Therapy Train). </a:t>
            </a:r>
          </a:p>
        </p:txBody>
      </p:sp>
      <p:pic>
        <p:nvPicPr>
          <p:cNvPr id="1028" name="Picture 6" descr="eu-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33512"/>
            <a:ext cx="80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 descr="AngioMatTrain-log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0" y="4933512"/>
            <a:ext cx="2268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BrainMatTrain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64" y="4933512"/>
            <a:ext cx="11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/>
          <a:stretch/>
        </p:blipFill>
        <p:spPr bwMode="auto">
          <a:xfrm>
            <a:off x="5004048" y="4933512"/>
            <a:ext cx="405238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0076528s\AppData\Local\Microsoft\Windows\Temporary Internet Files\Content.Outlook\TC4CJTJC\REMEDI_brandmark_cmyk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90" y="5517232"/>
            <a:ext cx="15157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Inline imag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54" y="5517232"/>
            <a:ext cx="2029656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583548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381000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dkEdge">
              <a:bevelT w="38100" h="38100"/>
              <a:bevelB w="38100" h="38100"/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IE" altLang="en-US" b="1" dirty="0" smtClean="0">
                <a:ln>
                  <a:solidFill>
                    <a:srgbClr val="FF6600"/>
                  </a:solidFill>
                </a:ln>
                <a:solidFill>
                  <a:srgbClr val="9D3217"/>
                </a:solidFill>
                <a:latin typeface="Avenir Next"/>
              </a:rPr>
              <a:t>How animals are ‘organised</a:t>
            </a:r>
            <a:r>
              <a:rPr lang="en-IE" altLang="en-US" dirty="0" smtClean="0">
                <a:ln>
                  <a:solidFill>
                    <a:srgbClr val="FF6600"/>
                  </a:solidFill>
                </a:ln>
                <a:solidFill>
                  <a:srgbClr val="9D3217"/>
                </a:solidFill>
                <a:latin typeface="Avenir Next"/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0" y="2286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bevelB w="50800" h="38100" prst="riblet"/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rgbClr val="706C97"/>
                </a:solidFill>
                <a:latin typeface="Avenir Next"/>
              </a:rPr>
              <a:t> </a:t>
            </a:r>
            <a:r>
              <a:rPr lang="en-IE" sz="4800" b="1" dirty="0" smtClean="0">
                <a:ln>
                  <a:solidFill>
                    <a:srgbClr val="FF6600"/>
                  </a:solidFill>
                </a:ln>
                <a:solidFill>
                  <a:srgbClr val="706C97"/>
                </a:solidFill>
                <a:latin typeface="Avenir Next"/>
              </a:rPr>
              <a:t>Cells</a:t>
            </a:r>
            <a:endParaRPr lang="en-IE" sz="4800" b="1" dirty="0">
              <a:ln>
                <a:solidFill>
                  <a:srgbClr val="FF6600"/>
                </a:solidFill>
              </a:ln>
              <a:solidFill>
                <a:srgbClr val="706C97"/>
              </a:solidFill>
              <a:latin typeface="Avenir Nex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8240296"/>
              </p:ext>
            </p:extLst>
          </p:nvPr>
        </p:nvGraphicFramePr>
        <p:xfrm>
          <a:off x="228600" y="14478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shutterstock_26904062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9831" y="2971800"/>
            <a:ext cx="4504338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9583AD-1CA6-E341-889D-9BAB65CFE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89583AD-1CA6-E341-889D-9BAB65CFE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6DD13F-721A-D841-969B-ADA5D7F9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36DD13F-721A-D841-969B-ADA5D7F92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89BF1-692C-394B-9D80-7275BEDC6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7D89BF1-692C-394B-9D80-7275BEDC6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667BDB-59DB-BB45-B1B6-29E4C3BA6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9667BDB-59DB-BB45-B1B6-29E4C3BA6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BBFACA-2E1B-6143-8068-A34A8A134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8BBFACA-2E1B-6143-8068-A34A8A134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BFE4AF-3A03-804C-9A57-FD7EACDB8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4BFE4AF-3A03-804C-9A57-FD7EACDB8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2CC899-829E-1F4F-8640-1DAF6E639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D2CC899-829E-1F4F-8640-1DAF6E639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8051A4-DDF3-1E42-A5D4-95C788E05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F8051A4-DDF3-1E42-A5D4-95C788E05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323"/>
            <a:ext cx="3581400" cy="2216268"/>
          </a:xfrm>
          <a:prstGeom prst="rect">
            <a:avLst/>
          </a:prstGeom>
          <a:effectLst>
            <a:glow rad="139700">
              <a:srgbClr val="FF6600">
                <a:alpha val="66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3657600" cy="2457401"/>
          </a:xfrm>
          <a:prstGeom prst="rect">
            <a:avLst/>
          </a:prstGeom>
          <a:effectLst>
            <a:glow rad="203200">
              <a:schemeClr val="bg2">
                <a:lumMod val="60000"/>
                <a:lumOff val="40000"/>
                <a:alpha val="67000"/>
              </a:schemeClr>
            </a:glow>
          </a:effectLst>
        </p:spPr>
      </p:pic>
      <p:sp>
        <p:nvSpPr>
          <p:cNvPr id="4" name="Content Placeholder 2"/>
          <p:cNvSpPr>
            <a:spLocks noGrp="1"/>
          </p:cNvSpPr>
          <p:nvPr/>
        </p:nvSpPr>
        <p:spPr>
          <a:xfrm>
            <a:off x="228600" y="3206868"/>
            <a:ext cx="4648200" cy="34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IE" sz="2400" dirty="0" smtClean="0">
              <a:latin typeface="Avenir Next"/>
            </a:endParaRPr>
          </a:p>
          <a:p>
            <a:pPr algn="just">
              <a:buNone/>
            </a:pPr>
            <a:r>
              <a:rPr lang="en-IE" sz="2400" dirty="0" smtClean="0">
                <a:latin typeface="Avenir Next"/>
              </a:rPr>
              <a:t> Our body uses stem cells to replace damaged or dead cells.</a:t>
            </a:r>
          </a:p>
          <a:p>
            <a:pPr marL="0" indent="0" algn="just">
              <a:buNone/>
            </a:pPr>
            <a:endParaRPr lang="en-IE" sz="2400" dirty="0" smtClean="0">
              <a:latin typeface="Avenir Next"/>
            </a:endParaRPr>
          </a:p>
          <a:p>
            <a:pPr algn="just">
              <a:buNone/>
            </a:pPr>
            <a:r>
              <a:rPr lang="en-IE" sz="2400" dirty="0" smtClean="0">
                <a:latin typeface="Avenir Next"/>
              </a:rPr>
              <a:t>  We hope that we can use them in the future to treat diseases. </a:t>
            </a:r>
          </a:p>
          <a:p>
            <a:pPr marL="0" indent="0">
              <a:buNone/>
            </a:pPr>
            <a:endParaRPr lang="en-IE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990323"/>
            <a:ext cx="5374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solidFill>
                  <a:srgbClr val="E546AF"/>
                </a:solidFill>
                <a:latin typeface="Avenir Next"/>
              </a:rPr>
              <a:t>      </a:t>
            </a:r>
            <a:r>
              <a:rPr lang="en-IE" sz="2400" b="1" dirty="0" smtClean="0">
                <a:solidFill>
                  <a:srgbClr val="FF6600"/>
                </a:solidFill>
                <a:latin typeface="Avenir Next"/>
              </a:rPr>
              <a:t>Stem cells</a:t>
            </a:r>
            <a:r>
              <a:rPr lang="en-IE" sz="2400" dirty="0" smtClean="0">
                <a:solidFill>
                  <a:srgbClr val="FF6600"/>
                </a:solidFill>
                <a:latin typeface="Avenir Next"/>
              </a:rPr>
              <a:t> </a:t>
            </a:r>
            <a:r>
              <a:rPr lang="en-IE" sz="2400" dirty="0" smtClean="0">
                <a:latin typeface="Avenir Next"/>
              </a:rPr>
              <a:t>are special because:</a:t>
            </a:r>
          </a:p>
          <a:p>
            <a:pPr lvl="1" algn="just"/>
            <a:r>
              <a:rPr lang="en-IE" sz="2400" dirty="0" smtClean="0">
                <a:latin typeface="Avenir Next"/>
              </a:rPr>
              <a:t>1) They can copy themselves.</a:t>
            </a:r>
          </a:p>
          <a:p>
            <a:pPr lvl="1" algn="just"/>
            <a:r>
              <a:rPr lang="en-IE" sz="2400" dirty="0" smtClean="0">
                <a:latin typeface="Avenir Next"/>
              </a:rPr>
              <a:t> </a:t>
            </a:r>
            <a:r>
              <a:rPr lang="en-IE" sz="2400" i="1" dirty="0" smtClean="0">
                <a:latin typeface="Avenir Next"/>
              </a:rPr>
              <a:t>(Not all cells can do this!)</a:t>
            </a:r>
          </a:p>
          <a:p>
            <a:pPr lvl="1" algn="just"/>
            <a:endParaRPr lang="en-IE" sz="2400" dirty="0" smtClean="0">
              <a:latin typeface="Avenir Next"/>
            </a:endParaRPr>
          </a:p>
          <a:p>
            <a:pPr lvl="1" algn="just"/>
            <a:r>
              <a:rPr lang="en-IE" sz="2400" dirty="0" smtClean="0">
                <a:latin typeface="Avenir Next"/>
              </a:rPr>
              <a:t>2) They can make other types of cells.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2420888"/>
            <a:ext cx="4104456" cy="30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432000" y="332656"/>
            <a:ext cx="8280000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ood" dir="t"/>
            </a:scene3d>
            <a:sp3d extrusionH="57150" prstMaterial="plastic">
              <a:bevelT w="38100" h="38100"/>
              <a:bevelB w="50800" h="38100" prst="rible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rgbClr val="0F2116"/>
                </a:solidFill>
                <a:effectLst>
                  <a:glow rad="101600">
                    <a:schemeClr val="accent3">
                      <a:lumMod val="60000"/>
                      <a:lumOff val="40000"/>
                      <a:alpha val="75000"/>
                    </a:schemeClr>
                  </a:glow>
                </a:effectLst>
                <a:latin typeface="Avenir Next"/>
              </a:rPr>
              <a:t>Regeneration</a:t>
            </a:r>
            <a:endParaRPr lang="en-IE" sz="4800" b="1" dirty="0">
              <a:solidFill>
                <a:srgbClr val="0F2116"/>
              </a:solidFill>
              <a:effectLst>
                <a:glow rad="101600">
                  <a:schemeClr val="accent3">
                    <a:lumMod val="60000"/>
                    <a:lumOff val="40000"/>
                    <a:alpha val="75000"/>
                  </a:schemeClr>
                </a:glow>
              </a:effectLst>
              <a:latin typeface="Avenir Nex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6408" y="2204864"/>
            <a:ext cx="3657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88900" dir="5400000" sx="102000" sy="102000" rotWithShape="0">
              <a:srgbClr val="000000">
                <a:alpha val="2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venir Next"/>
              </a:rPr>
              <a:t>A newt can </a:t>
            </a:r>
            <a:r>
              <a:rPr lang="en-US" b="1" dirty="0" smtClean="0">
                <a:solidFill>
                  <a:schemeClr val="accent3"/>
                </a:solidFill>
                <a:latin typeface="Avenir Next"/>
              </a:rPr>
              <a:t>regenerate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venir Next"/>
              </a:rPr>
              <a:t> an entire limb within 7-10 weeks</a:t>
            </a:r>
            <a:endParaRPr lang="en-US" b="1" dirty="0">
              <a:solidFill>
                <a:schemeClr val="tx2">
                  <a:lumMod val="10000"/>
                </a:schemeClr>
              </a:solidFill>
              <a:latin typeface="Avenir Nex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6405" y="1124744"/>
            <a:ext cx="5791190" cy="1026881"/>
            <a:chOff x="1371599" y="667028"/>
            <a:chExt cx="5791190" cy="1026881"/>
          </a:xfrm>
          <a:scene3d>
            <a:camera prst="orthographicFront"/>
            <a:lightRig rig="flood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1371599" y="667028"/>
              <a:ext cx="5791190" cy="1026881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10000"/>
              </a:schemeClr>
            </a:solidFill>
            <a:effectLst>
              <a:glow rad="203200">
                <a:schemeClr val="accent6">
                  <a:lumMod val="60000"/>
                  <a:lumOff val="40000"/>
                  <a:alpha val="75000"/>
                </a:schemeClr>
              </a:glow>
            </a:effectLst>
            <a:sp3d prstMaterial="plastic">
              <a:bevelT w="133350" h="133350"/>
              <a:bevelB w="13335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401675" y="715873"/>
              <a:ext cx="5731038" cy="966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0" kern="1200" dirty="0" smtClean="0">
                  <a:solidFill>
                    <a:schemeClr val="accent3"/>
                  </a:solidFill>
                  <a:latin typeface="Avenir Next"/>
                </a:rPr>
                <a:t>Regeneration</a:t>
              </a:r>
              <a:r>
                <a:rPr lang="en-US" sz="2000" b="0" i="0" kern="1200" dirty="0" smtClean="0">
                  <a:latin typeface="Avenir Next"/>
                </a:rPr>
                <a:t> is the ability of an animal's cells to make new body parts when they are an adult</a:t>
              </a:r>
              <a:endParaRPr lang="en-US" sz="2000" b="0" i="0" kern="1200" dirty="0">
                <a:latin typeface="Avenir Nex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60244" y="5621373"/>
            <a:ext cx="5823513" cy="1047987"/>
            <a:chOff x="1371602" y="4800603"/>
            <a:chExt cx="5823513" cy="1047987"/>
          </a:xfrm>
          <a:scene3d>
            <a:camera prst="orthographicFront"/>
            <a:lightRig rig="flood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371602" y="4800603"/>
              <a:ext cx="5823513" cy="1047987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10000"/>
              </a:schemeClr>
            </a:solidFill>
            <a:ln>
              <a:solidFill>
                <a:srgbClr val="FF6600"/>
              </a:solidFill>
            </a:ln>
            <a:effectLst>
              <a:glow rad="203200">
                <a:schemeClr val="accent6">
                  <a:lumMod val="40000"/>
                  <a:lumOff val="60000"/>
                  <a:alpha val="75000"/>
                </a:schemeClr>
              </a:glow>
            </a:effectLst>
            <a:sp3d prstMaterial="plastic">
              <a:bevelT w="133350" h="139700"/>
              <a:bevelB w="146050" h="1397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402296" y="4831297"/>
              <a:ext cx="5762125" cy="986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i="0" kern="1200" dirty="0" smtClean="0">
                  <a:latin typeface="Avenir Next"/>
                </a:rPr>
                <a:t>For example, some animals can do more than just make new skin, they can grow new arms or even heads!</a:t>
              </a:r>
              <a:endParaRPr lang="en-US" sz="2000" b="0" i="0" kern="1200" dirty="0">
                <a:latin typeface="Avenir Nex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-304800" y="762000"/>
            <a:ext cx="9906000" cy="705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reezing" dir="t"/>
            </a:scene3d>
            <a:sp3d extrusionH="57150" contourW="12700" prstMaterial="metal">
              <a:bevelT w="38100" h="38100"/>
              <a:bevelB w="38100" h="38100"/>
              <a:contourClr>
                <a:schemeClr val="accent5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venir Next"/>
              </a:rPr>
              <a:t>Stem Cells and Regeneration</a:t>
            </a:r>
            <a:endParaRPr lang="en-IE" sz="48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venir Nex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278429"/>
              </p:ext>
            </p:extLst>
          </p:nvPr>
        </p:nvGraphicFramePr>
        <p:xfrm>
          <a:off x="304800" y="1676400"/>
          <a:ext cx="85874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232E34-135F-234B-A882-284188646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F232E34-135F-234B-A882-284188646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E1BF3-AFED-C04D-8423-C5201D939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6CE1BF3-AFED-C04D-8423-C5201D939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9242A-3749-8141-ABD1-321B995AB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B79242A-3749-8141-ABD1-321B995AB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445C1-C5B1-364D-ADB8-06484C142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8A5445C1-C5B1-364D-ADB8-06484C142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92551B-7FFC-7046-8CA0-6E8808D72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FB92551B-7FFC-7046-8CA0-6E8808D72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228600" y="3048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bevelB w="38100" h="38100"/>
              <a:contourClr>
                <a:schemeClr val="tx1">
                  <a:lumMod val="9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prstClr val="white"/>
                </a:solidFill>
                <a:latin typeface="Avenir Next"/>
              </a:rPr>
              <a:t>Head Regeneration in </a:t>
            </a:r>
            <a:r>
              <a:rPr lang="en-US" sz="4000" b="1" dirty="0" err="1" smtClean="0">
                <a:solidFill>
                  <a:prstClr val="white"/>
                </a:solidFill>
                <a:latin typeface="Avenir Next"/>
              </a:rPr>
              <a:t>Hydractinia</a:t>
            </a:r>
            <a:endParaRPr lang="en-US" sz="4000" b="1" dirty="0">
              <a:solidFill>
                <a:prstClr val="white"/>
              </a:solidFill>
              <a:latin typeface="Avenir Nex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657600"/>
            <a:ext cx="8274816" cy="2734735"/>
          </a:xfrm>
          <a:prstGeom prst="rect">
            <a:avLst/>
          </a:prstGeom>
          <a:effectLst>
            <a:glow rad="101600">
              <a:schemeClr val="tx1">
                <a:lumMod val="85000"/>
                <a:alpha val="64000"/>
              </a:schemeClr>
            </a:glow>
          </a:effectLst>
          <a:scene3d>
            <a:camera prst="orthographicFront"/>
            <a:lightRig rig="twoPt" dir="t"/>
          </a:scene3d>
          <a:sp3d contourW="12700" prstMaterial="metal">
            <a:bevelT w="171450" h="171450"/>
            <a:bevelB w="171450" h="171450"/>
            <a:contourClr>
              <a:schemeClr val="tx1">
                <a:lumMod val="75000"/>
              </a:schemeClr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483" y="1447800"/>
            <a:ext cx="2531533" cy="189865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83439839"/>
              </p:ext>
            </p:extLst>
          </p:nvPr>
        </p:nvGraphicFramePr>
        <p:xfrm>
          <a:off x="457200" y="1447800"/>
          <a:ext cx="5743283" cy="189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7578000" y="2276872"/>
            <a:ext cx="72008" cy="216024"/>
          </a:xfrm>
          <a:prstGeom prst="rect">
            <a:avLst/>
          </a:prstGeom>
          <a:noFill/>
          <a:ln w="38100">
            <a:solidFill>
              <a:srgbClr val="0F21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36097" y="2492896"/>
            <a:ext cx="2160239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CE369F-5580-F04A-8400-EDD27A673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BE6C11-8C6D-524A-8219-EAF0FFAA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304800" y="3810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extrusionH="57150" contourW="12700" prstMaterial="plastic">
              <a:bevelT w="50800" h="38100" prst="riblet"/>
              <a:bevelB w="50800" h="38100" prst="riblet"/>
              <a:contourClr>
                <a:schemeClr val="accent3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6600"/>
                </a:solidFill>
                <a:latin typeface="Avenir Next"/>
              </a:rPr>
              <a:t>Stem Cells and Regeneration</a:t>
            </a:r>
            <a:endParaRPr lang="en-US" sz="4000" b="1" dirty="0">
              <a:solidFill>
                <a:srgbClr val="FF6600"/>
              </a:solidFill>
              <a:latin typeface="Avenir Nex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contrast="7000"/>
          </a:blip>
          <a:srcRect l="7245" t="73827" r="50301"/>
          <a:stretch/>
        </p:blipFill>
        <p:spPr>
          <a:xfrm>
            <a:off x="6574858" y="1786467"/>
            <a:ext cx="2359497" cy="1926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/>
            <a:bevelB w="127000"/>
          </a:sp3d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69310200"/>
              </p:ext>
            </p:extLst>
          </p:nvPr>
        </p:nvGraphicFramePr>
        <p:xfrm>
          <a:off x="152400" y="1757686"/>
          <a:ext cx="6400801" cy="385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6553201" y="3352800"/>
            <a:ext cx="685799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lum bright="4000" contrast="-2000"/>
          </a:blip>
          <a:srcRect l="57510" t="73827"/>
          <a:stretch/>
        </p:blipFill>
        <p:spPr>
          <a:xfrm>
            <a:off x="6573894" y="3712633"/>
            <a:ext cx="2360461" cy="18973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7950"/>
            <a:bevelB w="114300"/>
          </a:sp3d>
        </p:spPr>
      </p:pic>
      <p:cxnSp>
        <p:nvCxnSpPr>
          <p:cNvPr id="13" name="Straight Arrow Connector 12"/>
          <p:cNvCxnSpPr/>
          <p:nvPr/>
        </p:nvCxnSpPr>
        <p:spPr>
          <a:xfrm flipV="1">
            <a:off x="6573944" y="5105400"/>
            <a:ext cx="665056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602DB7-FC29-8B40-A904-5C7F93B7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B6602DB7-FC29-8B40-A904-5C7F93B77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B6602DB7-FC29-8B40-A904-5C7F93B7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graphicEl>
                                              <a:dgm id="{B6602DB7-FC29-8B40-A904-5C7F93B7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602DB7-FC29-8B40-A904-5C7F93B7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0A4BA1-9BEF-CE4B-B990-A96AC8BCF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550A4BA1-9BEF-CE4B-B990-A96AC8BCF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550A4BA1-9BEF-CE4B-B990-A96AC8BCF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graphicEl>
                                              <a:dgm id="{550A4BA1-9BEF-CE4B-B990-A96AC8BCF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0A4BA1-9BEF-CE4B-B990-A96AC8BCF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F9747B-9052-4D49-8DD5-FBC45032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71F9747B-9052-4D49-8DD5-FBC450328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71F9747B-9052-4D49-8DD5-FBC45032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graphicEl>
                                              <a:dgm id="{71F9747B-9052-4D49-8DD5-FBC45032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F9747B-9052-4D49-8DD5-FBC45032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rgbClr val="E379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8C0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21">
      <a:dk1>
        <a:srgbClr val="E379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8C0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ustom 21">
      <a:dk1>
        <a:srgbClr val="E379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8C0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Custom 21">
      <a:dk1>
        <a:srgbClr val="E379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8C0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Custom 21">
      <a:dk1>
        <a:srgbClr val="E379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8C0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Custom 21">
      <a:dk1>
        <a:srgbClr val="E379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8C0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1228</Words>
  <Application>Microsoft Office PowerPoint</Application>
  <PresentationFormat>On-screen Show (4:3)</PresentationFormat>
  <Paragraphs>192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Office Theme</vt:lpstr>
      <vt:lpstr>2_Office Theme</vt:lpstr>
      <vt:lpstr>3_Office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Hand Built Designs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Hand</dc:creator>
  <cp:lastModifiedBy>iss</cp:lastModifiedBy>
  <cp:revision>334</cp:revision>
  <dcterms:created xsi:type="dcterms:W3CDTF">2017-08-16T11:54:03Z</dcterms:created>
  <dcterms:modified xsi:type="dcterms:W3CDTF">2018-01-17T09:25:10Z</dcterms:modified>
</cp:coreProperties>
</file>